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6" r:id="rId4"/>
    <p:sldId id="260" r:id="rId5"/>
    <p:sldId id="261" r:id="rId6"/>
    <p:sldId id="262" r:id="rId7"/>
    <p:sldId id="263"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4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62" y="8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F00F7-24CA-4649-BC3F-9994C7F6EB13}"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4E23-941C-4ACA-9721-44E19454E592}" type="slidenum">
              <a:rPr lang="en-US" smtClean="0"/>
              <a:t>‹#›</a:t>
            </a:fld>
            <a:endParaRPr lang="en-US"/>
          </a:p>
        </p:txBody>
      </p:sp>
    </p:spTree>
    <p:extLst>
      <p:ext uri="{BB962C8B-B14F-4D97-AF65-F5344CB8AC3E}">
        <p14:creationId xmlns:p14="http://schemas.microsoft.com/office/powerpoint/2010/main" val="2177645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08360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32A3-5CF5-487F-372B-05DF0B4E6E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EF11C3-23FE-058A-CF7F-EB0C6EFB3C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0C992F-05E1-BEFE-6454-9E9944772CBB}"/>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5" name="Footer Placeholder 4">
            <a:extLst>
              <a:ext uri="{FF2B5EF4-FFF2-40B4-BE49-F238E27FC236}">
                <a16:creationId xmlns:a16="http://schemas.microsoft.com/office/drawing/2014/main" id="{7D33E3F8-3825-5825-0D67-D5FDFE87E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A9F25-03DF-0746-E873-AA62F3885405}"/>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2889332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2ABB-94CD-F8E4-59C0-113E575A22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BE70E6-C6D6-5A6E-DE3C-408CBE59F6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CA908-7C11-02CD-BEAA-9ADF377E19B9}"/>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5" name="Footer Placeholder 4">
            <a:extLst>
              <a:ext uri="{FF2B5EF4-FFF2-40B4-BE49-F238E27FC236}">
                <a16:creationId xmlns:a16="http://schemas.microsoft.com/office/drawing/2014/main" id="{F5915DF3-7480-97B7-3653-B3007DDFD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5DE5D-452C-252F-CD80-41F4E1DDF501}"/>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4101002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513519-DACD-6CAF-7589-BA4B05B4D0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5A1A81-B31E-6FD8-5B49-8BA4069F0B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721A8-0CB6-88DA-B83E-CAB51CBC94DC}"/>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5" name="Footer Placeholder 4">
            <a:extLst>
              <a:ext uri="{FF2B5EF4-FFF2-40B4-BE49-F238E27FC236}">
                <a16:creationId xmlns:a16="http://schemas.microsoft.com/office/drawing/2014/main" id="{63D59F0B-4010-03EB-1361-BF21F1EEA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FBFAF-532A-8FC6-6D40-B1F2547D2C9C}"/>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1982392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93488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67927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45620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692" cy="6849544"/>
          </a:xfrm>
          <a:custGeom>
            <a:avLst/>
            <a:gdLst/>
            <a:ahLst/>
            <a:cxnLst/>
            <a:rect l="l" t="t" r="r" b="b"/>
            <a:pathLst>
              <a:path w="2540" h="10287000">
                <a:moveTo>
                  <a:pt x="0" y="10287000"/>
                </a:moveTo>
                <a:lnTo>
                  <a:pt x="2159" y="10287000"/>
                </a:lnTo>
                <a:lnTo>
                  <a:pt x="2159" y="0"/>
                </a:lnTo>
                <a:lnTo>
                  <a:pt x="0" y="0"/>
                </a:lnTo>
                <a:lnTo>
                  <a:pt x="0" y="10287000"/>
                </a:lnTo>
                <a:close/>
              </a:path>
            </a:pathLst>
          </a:custGeom>
          <a:solidFill>
            <a:srgbClr val="F9D4D0"/>
          </a:solidFill>
        </p:spPr>
        <p:txBody>
          <a:bodyPr wrap="square" lIns="0" tIns="0" rIns="0" bIns="0" rtlCol="0"/>
          <a:lstStyle/>
          <a:p>
            <a:endParaRPr sz="1198"/>
          </a:p>
        </p:txBody>
      </p:sp>
      <p:sp>
        <p:nvSpPr>
          <p:cNvPr id="17" name="bg object 17"/>
          <p:cNvSpPr/>
          <p:nvPr/>
        </p:nvSpPr>
        <p:spPr>
          <a:xfrm>
            <a:off x="2430904" y="0"/>
            <a:ext cx="9752754" cy="6849544"/>
          </a:xfrm>
          <a:custGeom>
            <a:avLst/>
            <a:gdLst/>
            <a:ahLst/>
            <a:cxnLst/>
            <a:rect l="l" t="t" r="r" b="b"/>
            <a:pathLst>
              <a:path w="14639290" h="10287000">
                <a:moveTo>
                  <a:pt x="0" y="10287000"/>
                </a:moveTo>
                <a:lnTo>
                  <a:pt x="14639112" y="10287000"/>
                </a:lnTo>
                <a:lnTo>
                  <a:pt x="14639112" y="0"/>
                </a:lnTo>
                <a:lnTo>
                  <a:pt x="0" y="0"/>
                </a:lnTo>
                <a:lnTo>
                  <a:pt x="0" y="10287000"/>
                </a:lnTo>
                <a:close/>
              </a:path>
            </a:pathLst>
          </a:custGeom>
          <a:solidFill>
            <a:srgbClr val="F9D4D0"/>
          </a:solidFill>
        </p:spPr>
        <p:txBody>
          <a:bodyPr wrap="square" lIns="0" tIns="0" rIns="0" bIns="0" rtlCol="0"/>
          <a:lstStyle/>
          <a:p>
            <a:endParaRPr sz="1198"/>
          </a:p>
        </p:txBody>
      </p:sp>
      <p:pic>
        <p:nvPicPr>
          <p:cNvPr id="18" name="bg object 18"/>
          <p:cNvPicPr/>
          <p:nvPr/>
        </p:nvPicPr>
        <p:blipFill>
          <a:blip r:embed="rId2" cstate="print"/>
          <a:stretch>
            <a:fillRect/>
          </a:stretch>
        </p:blipFill>
        <p:spPr>
          <a:xfrm>
            <a:off x="10179516" y="1850484"/>
            <a:ext cx="69424" cy="66592"/>
          </a:xfrm>
          <a:prstGeom prst="rect">
            <a:avLst/>
          </a:prstGeom>
        </p:spPr>
      </p:pic>
      <p:pic>
        <p:nvPicPr>
          <p:cNvPr id="19" name="bg object 19"/>
          <p:cNvPicPr/>
          <p:nvPr/>
        </p:nvPicPr>
        <p:blipFill>
          <a:blip r:embed="rId3" cstate="print"/>
          <a:stretch>
            <a:fillRect/>
          </a:stretch>
        </p:blipFill>
        <p:spPr>
          <a:xfrm>
            <a:off x="10551707" y="1850484"/>
            <a:ext cx="69807" cy="64689"/>
          </a:xfrm>
          <a:prstGeom prst="rect">
            <a:avLst/>
          </a:prstGeom>
        </p:spPr>
      </p:pic>
      <p:pic>
        <p:nvPicPr>
          <p:cNvPr id="20" name="bg object 20"/>
          <p:cNvPicPr/>
          <p:nvPr/>
        </p:nvPicPr>
        <p:blipFill>
          <a:blip r:embed="rId4" cstate="print"/>
          <a:stretch>
            <a:fillRect/>
          </a:stretch>
        </p:blipFill>
        <p:spPr>
          <a:xfrm>
            <a:off x="10925842" y="1850484"/>
            <a:ext cx="71046" cy="67924"/>
          </a:xfrm>
          <a:prstGeom prst="rect">
            <a:avLst/>
          </a:prstGeom>
        </p:spPr>
      </p:pic>
      <p:pic>
        <p:nvPicPr>
          <p:cNvPr id="21" name="bg object 21"/>
          <p:cNvPicPr/>
          <p:nvPr/>
        </p:nvPicPr>
        <p:blipFill>
          <a:blip r:embed="rId5" cstate="print"/>
          <a:stretch>
            <a:fillRect/>
          </a:stretch>
        </p:blipFill>
        <p:spPr>
          <a:xfrm>
            <a:off x="11299979" y="1850484"/>
            <a:ext cx="69807" cy="64689"/>
          </a:xfrm>
          <a:prstGeom prst="rect">
            <a:avLst/>
          </a:prstGeom>
        </p:spPr>
      </p:pic>
      <p:pic>
        <p:nvPicPr>
          <p:cNvPr id="22" name="bg object 22"/>
          <p:cNvPicPr/>
          <p:nvPr/>
        </p:nvPicPr>
        <p:blipFill>
          <a:blip r:embed="rId6" cstate="print"/>
          <a:stretch>
            <a:fillRect/>
          </a:stretch>
        </p:blipFill>
        <p:spPr>
          <a:xfrm>
            <a:off x="11672677" y="1850484"/>
            <a:ext cx="66931" cy="66592"/>
          </a:xfrm>
          <a:prstGeom prst="rect">
            <a:avLst/>
          </a:prstGeom>
        </p:spPr>
      </p:pic>
      <p:sp>
        <p:nvSpPr>
          <p:cNvPr id="23" name="bg object 23"/>
          <p:cNvSpPr/>
          <p:nvPr/>
        </p:nvSpPr>
        <p:spPr>
          <a:xfrm>
            <a:off x="5667733" y="3764399"/>
            <a:ext cx="1135861" cy="513716"/>
          </a:xfrm>
          <a:custGeom>
            <a:avLst/>
            <a:gdLst/>
            <a:ahLst/>
            <a:cxnLst/>
            <a:rect l="l" t="t" r="r" b="b"/>
            <a:pathLst>
              <a:path w="1704975" h="771525">
                <a:moveTo>
                  <a:pt x="631393" y="142544"/>
                </a:moveTo>
                <a:lnTo>
                  <a:pt x="615315" y="139293"/>
                </a:lnTo>
                <a:lnTo>
                  <a:pt x="599452" y="137058"/>
                </a:lnTo>
                <a:lnTo>
                  <a:pt x="583704" y="135763"/>
                </a:lnTo>
                <a:lnTo>
                  <a:pt x="568032" y="135356"/>
                </a:lnTo>
                <a:lnTo>
                  <a:pt x="558431" y="135483"/>
                </a:lnTo>
                <a:lnTo>
                  <a:pt x="490512" y="147307"/>
                </a:lnTo>
                <a:lnTo>
                  <a:pt x="441490" y="190652"/>
                </a:lnTo>
                <a:lnTo>
                  <a:pt x="434124" y="226783"/>
                </a:lnTo>
                <a:lnTo>
                  <a:pt x="434124" y="339826"/>
                </a:lnTo>
                <a:lnTo>
                  <a:pt x="432346" y="348576"/>
                </a:lnTo>
                <a:lnTo>
                  <a:pt x="427558" y="355930"/>
                </a:lnTo>
                <a:lnTo>
                  <a:pt x="420458" y="360984"/>
                </a:lnTo>
                <a:lnTo>
                  <a:pt x="411810" y="362864"/>
                </a:lnTo>
                <a:lnTo>
                  <a:pt x="366445" y="362864"/>
                </a:lnTo>
                <a:lnTo>
                  <a:pt x="366445" y="408216"/>
                </a:lnTo>
                <a:lnTo>
                  <a:pt x="411810" y="408216"/>
                </a:lnTo>
                <a:lnTo>
                  <a:pt x="420458" y="409981"/>
                </a:lnTo>
                <a:lnTo>
                  <a:pt x="427558" y="414782"/>
                </a:lnTo>
                <a:lnTo>
                  <a:pt x="432346" y="421881"/>
                </a:lnTo>
                <a:lnTo>
                  <a:pt x="434124" y="430542"/>
                </a:lnTo>
                <a:lnTo>
                  <a:pt x="434124" y="771525"/>
                </a:lnTo>
                <a:lnTo>
                  <a:pt x="502513" y="771525"/>
                </a:lnTo>
                <a:lnTo>
                  <a:pt x="502513" y="430542"/>
                </a:lnTo>
                <a:lnTo>
                  <a:pt x="504291" y="421881"/>
                </a:lnTo>
                <a:lnTo>
                  <a:pt x="509181" y="414782"/>
                </a:lnTo>
                <a:lnTo>
                  <a:pt x="516509" y="409981"/>
                </a:lnTo>
                <a:lnTo>
                  <a:pt x="525564" y="408216"/>
                </a:lnTo>
                <a:lnTo>
                  <a:pt x="598271" y="408216"/>
                </a:lnTo>
                <a:lnTo>
                  <a:pt x="609803" y="362864"/>
                </a:lnTo>
                <a:lnTo>
                  <a:pt x="525564" y="362864"/>
                </a:lnTo>
                <a:lnTo>
                  <a:pt x="516509" y="360984"/>
                </a:lnTo>
                <a:lnTo>
                  <a:pt x="509181" y="355930"/>
                </a:lnTo>
                <a:lnTo>
                  <a:pt x="504291" y="348576"/>
                </a:lnTo>
                <a:lnTo>
                  <a:pt x="502513" y="339826"/>
                </a:lnTo>
                <a:lnTo>
                  <a:pt x="502513" y="267106"/>
                </a:lnTo>
                <a:lnTo>
                  <a:pt x="519633" y="219849"/>
                </a:lnTo>
                <a:lnTo>
                  <a:pt x="568032" y="195834"/>
                </a:lnTo>
                <a:lnTo>
                  <a:pt x="583145" y="194386"/>
                </a:lnTo>
                <a:lnTo>
                  <a:pt x="590346" y="194386"/>
                </a:lnTo>
                <a:lnTo>
                  <a:pt x="599274" y="194640"/>
                </a:lnTo>
                <a:lnTo>
                  <a:pt x="607733" y="195376"/>
                </a:lnTo>
                <a:lnTo>
                  <a:pt x="615772" y="196507"/>
                </a:lnTo>
                <a:lnTo>
                  <a:pt x="623481" y="197993"/>
                </a:lnTo>
                <a:lnTo>
                  <a:pt x="623989" y="194386"/>
                </a:lnTo>
                <a:lnTo>
                  <a:pt x="631393" y="142544"/>
                </a:lnTo>
                <a:close/>
              </a:path>
              <a:path w="1704975" h="771525">
                <a:moveTo>
                  <a:pt x="771525" y="249110"/>
                </a:moveTo>
                <a:lnTo>
                  <a:pt x="771474" y="93675"/>
                </a:lnTo>
                <a:lnTo>
                  <a:pt x="770712" y="89992"/>
                </a:lnTo>
                <a:lnTo>
                  <a:pt x="766419" y="68935"/>
                </a:lnTo>
                <a:lnTo>
                  <a:pt x="742010" y="33020"/>
                </a:lnTo>
                <a:lnTo>
                  <a:pt x="705827" y="8851"/>
                </a:lnTo>
                <a:lnTo>
                  <a:pt x="661619" y="0"/>
                </a:lnTo>
                <a:lnTo>
                  <a:pt x="113030" y="0"/>
                </a:lnTo>
                <a:lnTo>
                  <a:pt x="68935" y="8851"/>
                </a:lnTo>
                <a:lnTo>
                  <a:pt x="33020" y="33020"/>
                </a:lnTo>
                <a:lnTo>
                  <a:pt x="8851" y="68935"/>
                </a:lnTo>
                <a:lnTo>
                  <a:pt x="0" y="113030"/>
                </a:lnTo>
                <a:lnTo>
                  <a:pt x="0" y="661644"/>
                </a:lnTo>
                <a:lnTo>
                  <a:pt x="8851" y="705840"/>
                </a:lnTo>
                <a:lnTo>
                  <a:pt x="33020" y="742010"/>
                </a:lnTo>
                <a:lnTo>
                  <a:pt x="68935" y="766432"/>
                </a:lnTo>
                <a:lnTo>
                  <a:pt x="93980" y="771525"/>
                </a:lnTo>
                <a:lnTo>
                  <a:pt x="388759" y="771525"/>
                </a:lnTo>
                <a:lnTo>
                  <a:pt x="388759" y="454291"/>
                </a:lnTo>
                <a:lnTo>
                  <a:pt x="343408" y="454291"/>
                </a:lnTo>
                <a:lnTo>
                  <a:pt x="334772" y="452412"/>
                </a:lnTo>
                <a:lnTo>
                  <a:pt x="327660" y="447357"/>
                </a:lnTo>
                <a:lnTo>
                  <a:pt x="322872" y="440016"/>
                </a:lnTo>
                <a:lnTo>
                  <a:pt x="321094" y="431253"/>
                </a:lnTo>
                <a:lnTo>
                  <a:pt x="321094" y="340537"/>
                </a:lnTo>
                <a:lnTo>
                  <a:pt x="343408" y="317500"/>
                </a:lnTo>
                <a:lnTo>
                  <a:pt x="388759" y="317500"/>
                </a:lnTo>
                <a:lnTo>
                  <a:pt x="388759" y="236867"/>
                </a:lnTo>
                <a:lnTo>
                  <a:pt x="394411" y="189953"/>
                </a:lnTo>
                <a:lnTo>
                  <a:pt x="411073" y="152628"/>
                </a:lnTo>
                <a:lnTo>
                  <a:pt x="438378" y="124421"/>
                </a:lnTo>
                <a:lnTo>
                  <a:pt x="475945" y="104889"/>
                </a:lnTo>
                <a:lnTo>
                  <a:pt x="523062" y="93675"/>
                </a:lnTo>
                <a:lnTo>
                  <a:pt x="522782" y="93675"/>
                </a:lnTo>
                <a:lnTo>
                  <a:pt x="534212" y="92113"/>
                </a:lnTo>
                <a:lnTo>
                  <a:pt x="545084" y="90970"/>
                </a:lnTo>
                <a:lnTo>
                  <a:pt x="556107" y="90246"/>
                </a:lnTo>
                <a:lnTo>
                  <a:pt x="567309" y="89992"/>
                </a:lnTo>
                <a:lnTo>
                  <a:pt x="592162" y="90970"/>
                </a:lnTo>
                <a:lnTo>
                  <a:pt x="591261" y="90970"/>
                </a:lnTo>
                <a:lnTo>
                  <a:pt x="614654" y="93675"/>
                </a:lnTo>
                <a:lnTo>
                  <a:pt x="663067" y="104394"/>
                </a:lnTo>
                <a:lnTo>
                  <a:pt x="679627" y="128866"/>
                </a:lnTo>
                <a:lnTo>
                  <a:pt x="664502" y="229666"/>
                </a:lnTo>
                <a:lnTo>
                  <a:pt x="663778" y="235432"/>
                </a:lnTo>
                <a:lnTo>
                  <a:pt x="660184" y="241185"/>
                </a:lnTo>
                <a:lnTo>
                  <a:pt x="655142" y="244779"/>
                </a:lnTo>
                <a:lnTo>
                  <a:pt x="650824" y="247662"/>
                </a:lnTo>
                <a:lnTo>
                  <a:pt x="646506" y="249110"/>
                </a:lnTo>
                <a:lnTo>
                  <a:pt x="638594" y="249110"/>
                </a:lnTo>
                <a:lnTo>
                  <a:pt x="635000" y="247662"/>
                </a:lnTo>
                <a:lnTo>
                  <a:pt x="629958" y="246227"/>
                </a:lnTo>
                <a:lnTo>
                  <a:pt x="620623" y="244106"/>
                </a:lnTo>
                <a:lnTo>
                  <a:pt x="610958" y="242252"/>
                </a:lnTo>
                <a:lnTo>
                  <a:pt x="600887" y="240957"/>
                </a:lnTo>
                <a:lnTo>
                  <a:pt x="590346" y="240461"/>
                </a:lnTo>
                <a:lnTo>
                  <a:pt x="580986" y="240461"/>
                </a:lnTo>
                <a:lnTo>
                  <a:pt x="547878" y="267817"/>
                </a:lnTo>
                <a:lnTo>
                  <a:pt x="547878" y="317500"/>
                </a:lnTo>
                <a:lnTo>
                  <a:pt x="645795" y="317500"/>
                </a:lnTo>
                <a:lnTo>
                  <a:pt x="652272" y="321094"/>
                </a:lnTo>
                <a:lnTo>
                  <a:pt x="656590" y="326136"/>
                </a:lnTo>
                <a:lnTo>
                  <a:pt x="660908" y="331901"/>
                </a:lnTo>
                <a:lnTo>
                  <a:pt x="662343" y="339102"/>
                </a:lnTo>
                <a:lnTo>
                  <a:pt x="660908" y="345579"/>
                </a:lnTo>
                <a:lnTo>
                  <a:pt x="637870" y="437019"/>
                </a:lnTo>
                <a:lnTo>
                  <a:pt x="616280" y="454291"/>
                </a:lnTo>
                <a:lnTo>
                  <a:pt x="547878" y="454291"/>
                </a:lnTo>
                <a:lnTo>
                  <a:pt x="547878" y="771525"/>
                </a:lnTo>
                <a:lnTo>
                  <a:pt x="680720" y="771525"/>
                </a:lnTo>
                <a:lnTo>
                  <a:pt x="705827" y="766432"/>
                </a:lnTo>
                <a:lnTo>
                  <a:pt x="742010" y="742010"/>
                </a:lnTo>
                <a:lnTo>
                  <a:pt x="766419" y="705840"/>
                </a:lnTo>
                <a:lnTo>
                  <a:pt x="771525" y="680732"/>
                </a:lnTo>
                <a:lnTo>
                  <a:pt x="771525" y="249110"/>
                </a:lnTo>
                <a:close/>
              </a:path>
              <a:path w="1704975" h="771525">
                <a:moveTo>
                  <a:pt x="1704873" y="273964"/>
                </a:moveTo>
                <a:lnTo>
                  <a:pt x="1613433" y="273964"/>
                </a:lnTo>
                <a:lnTo>
                  <a:pt x="1613433" y="387718"/>
                </a:lnTo>
                <a:lnTo>
                  <a:pt x="1605330" y="437642"/>
                </a:lnTo>
                <a:lnTo>
                  <a:pt x="1582775" y="481101"/>
                </a:lnTo>
                <a:lnTo>
                  <a:pt x="1548434" y="515442"/>
                </a:lnTo>
                <a:lnTo>
                  <a:pt x="1504975" y="537997"/>
                </a:lnTo>
                <a:lnTo>
                  <a:pt x="1455051" y="546100"/>
                </a:lnTo>
                <a:lnTo>
                  <a:pt x="1404785" y="537997"/>
                </a:lnTo>
                <a:lnTo>
                  <a:pt x="1361109" y="515442"/>
                </a:lnTo>
                <a:lnTo>
                  <a:pt x="1326667" y="481101"/>
                </a:lnTo>
                <a:lnTo>
                  <a:pt x="1304061" y="437642"/>
                </a:lnTo>
                <a:lnTo>
                  <a:pt x="1295946" y="387718"/>
                </a:lnTo>
                <a:lnTo>
                  <a:pt x="1304061" y="337439"/>
                </a:lnTo>
                <a:lnTo>
                  <a:pt x="1326667" y="293763"/>
                </a:lnTo>
                <a:lnTo>
                  <a:pt x="1361109" y="259321"/>
                </a:lnTo>
                <a:lnTo>
                  <a:pt x="1404785" y="236715"/>
                </a:lnTo>
                <a:lnTo>
                  <a:pt x="1455051" y="228600"/>
                </a:lnTo>
                <a:lnTo>
                  <a:pt x="1504975" y="236715"/>
                </a:lnTo>
                <a:lnTo>
                  <a:pt x="1548434" y="259321"/>
                </a:lnTo>
                <a:lnTo>
                  <a:pt x="1582775" y="293763"/>
                </a:lnTo>
                <a:lnTo>
                  <a:pt x="1605330" y="337439"/>
                </a:lnTo>
                <a:lnTo>
                  <a:pt x="1613433" y="387718"/>
                </a:lnTo>
                <a:lnTo>
                  <a:pt x="1613433" y="273964"/>
                </a:lnTo>
                <a:lnTo>
                  <a:pt x="1596034" y="270319"/>
                </a:lnTo>
                <a:lnTo>
                  <a:pt x="1581581" y="260464"/>
                </a:lnTo>
                <a:lnTo>
                  <a:pt x="1571726" y="246024"/>
                </a:lnTo>
                <a:lnTo>
                  <a:pt x="1568081" y="228600"/>
                </a:lnTo>
                <a:lnTo>
                  <a:pt x="1571726" y="210883"/>
                </a:lnTo>
                <a:lnTo>
                  <a:pt x="1581581" y="196481"/>
                </a:lnTo>
                <a:lnTo>
                  <a:pt x="1596034" y="186791"/>
                </a:lnTo>
                <a:lnTo>
                  <a:pt x="1613433" y="183248"/>
                </a:lnTo>
                <a:lnTo>
                  <a:pt x="1700288" y="183248"/>
                </a:lnTo>
                <a:lnTo>
                  <a:pt x="1699450" y="179197"/>
                </a:lnTo>
                <a:lnTo>
                  <a:pt x="1684718" y="157695"/>
                </a:lnTo>
                <a:lnTo>
                  <a:pt x="1662963" y="143205"/>
                </a:lnTo>
                <a:lnTo>
                  <a:pt x="1636471" y="137883"/>
                </a:lnTo>
                <a:lnTo>
                  <a:pt x="1272908" y="137883"/>
                </a:lnTo>
                <a:lnTo>
                  <a:pt x="1246543" y="143205"/>
                </a:lnTo>
                <a:lnTo>
                  <a:pt x="1225029" y="157695"/>
                </a:lnTo>
                <a:lnTo>
                  <a:pt x="1210551" y="179197"/>
                </a:lnTo>
                <a:lnTo>
                  <a:pt x="1205242" y="205562"/>
                </a:lnTo>
                <a:lnTo>
                  <a:pt x="1205242" y="569137"/>
                </a:lnTo>
                <a:lnTo>
                  <a:pt x="1210551" y="595515"/>
                </a:lnTo>
                <a:lnTo>
                  <a:pt x="1225029" y="617016"/>
                </a:lnTo>
                <a:lnTo>
                  <a:pt x="1246543" y="631507"/>
                </a:lnTo>
                <a:lnTo>
                  <a:pt x="1272908" y="636816"/>
                </a:lnTo>
                <a:lnTo>
                  <a:pt x="1636471" y="636816"/>
                </a:lnTo>
                <a:lnTo>
                  <a:pt x="1662963" y="631507"/>
                </a:lnTo>
                <a:lnTo>
                  <a:pt x="1684718" y="617016"/>
                </a:lnTo>
                <a:lnTo>
                  <a:pt x="1699450" y="595515"/>
                </a:lnTo>
                <a:lnTo>
                  <a:pt x="1704873" y="569137"/>
                </a:lnTo>
                <a:lnTo>
                  <a:pt x="1704873" y="546100"/>
                </a:lnTo>
                <a:lnTo>
                  <a:pt x="1704873" y="273964"/>
                </a:lnTo>
                <a:close/>
              </a:path>
            </a:pathLst>
          </a:custGeom>
          <a:solidFill>
            <a:srgbClr val="EA5458"/>
          </a:solidFill>
        </p:spPr>
        <p:txBody>
          <a:bodyPr wrap="square" lIns="0" tIns="0" rIns="0" bIns="0" rtlCol="0"/>
          <a:lstStyle/>
          <a:p>
            <a:endParaRPr sz="1198"/>
          </a:p>
        </p:txBody>
      </p:sp>
      <p:pic>
        <p:nvPicPr>
          <p:cNvPr id="24" name="bg object 24"/>
          <p:cNvPicPr/>
          <p:nvPr/>
        </p:nvPicPr>
        <p:blipFill>
          <a:blip r:embed="rId7" cstate="print"/>
          <a:stretch>
            <a:fillRect/>
          </a:stretch>
        </p:blipFill>
        <p:spPr>
          <a:xfrm>
            <a:off x="6742615" y="3886413"/>
            <a:ext cx="60918" cy="60403"/>
          </a:xfrm>
          <a:prstGeom prst="rect">
            <a:avLst/>
          </a:prstGeom>
        </p:spPr>
      </p:pic>
      <p:pic>
        <p:nvPicPr>
          <p:cNvPr id="25" name="bg object 25"/>
          <p:cNvPicPr/>
          <p:nvPr/>
        </p:nvPicPr>
        <p:blipFill>
          <a:blip r:embed="rId8" cstate="print"/>
          <a:stretch>
            <a:fillRect/>
          </a:stretch>
        </p:blipFill>
        <p:spPr>
          <a:xfrm>
            <a:off x="6561318" y="3947291"/>
            <a:ext cx="151084" cy="151010"/>
          </a:xfrm>
          <a:prstGeom prst="rect">
            <a:avLst/>
          </a:prstGeom>
        </p:spPr>
      </p:pic>
      <p:sp>
        <p:nvSpPr>
          <p:cNvPr id="26" name="bg object 26"/>
          <p:cNvSpPr/>
          <p:nvPr/>
        </p:nvSpPr>
        <p:spPr>
          <a:xfrm>
            <a:off x="6379547" y="3764653"/>
            <a:ext cx="1217930" cy="514139"/>
          </a:xfrm>
          <a:custGeom>
            <a:avLst/>
            <a:gdLst/>
            <a:ahLst/>
            <a:cxnLst/>
            <a:rect l="l" t="t" r="r" b="b"/>
            <a:pathLst>
              <a:path w="1828165" h="772160">
                <a:moveTo>
                  <a:pt x="771512" y="99225"/>
                </a:moveTo>
                <a:lnTo>
                  <a:pt x="770064" y="92151"/>
                </a:lnTo>
                <a:lnTo>
                  <a:pt x="765568" y="70167"/>
                </a:lnTo>
                <a:lnTo>
                  <a:pt x="740892" y="33743"/>
                </a:lnTo>
                <a:lnTo>
                  <a:pt x="704481" y="9080"/>
                </a:lnTo>
                <a:lnTo>
                  <a:pt x="682472" y="4572"/>
                </a:lnTo>
                <a:lnTo>
                  <a:pt x="682472" y="205905"/>
                </a:lnTo>
                <a:lnTo>
                  <a:pt x="682472" y="568756"/>
                </a:lnTo>
                <a:lnTo>
                  <a:pt x="673519" y="612965"/>
                </a:lnTo>
                <a:lnTo>
                  <a:pt x="649097" y="649122"/>
                </a:lnTo>
                <a:lnTo>
                  <a:pt x="612927" y="673544"/>
                </a:lnTo>
                <a:lnTo>
                  <a:pt x="568731" y="682510"/>
                </a:lnTo>
                <a:lnTo>
                  <a:pt x="205879" y="682510"/>
                </a:lnTo>
                <a:lnTo>
                  <a:pt x="161683" y="673544"/>
                </a:lnTo>
                <a:lnTo>
                  <a:pt x="125514" y="649122"/>
                </a:lnTo>
                <a:lnTo>
                  <a:pt x="101092" y="612965"/>
                </a:lnTo>
                <a:lnTo>
                  <a:pt x="92125" y="568756"/>
                </a:lnTo>
                <a:lnTo>
                  <a:pt x="92125" y="205905"/>
                </a:lnTo>
                <a:lnTo>
                  <a:pt x="101092" y="161709"/>
                </a:lnTo>
                <a:lnTo>
                  <a:pt x="125514" y="125539"/>
                </a:lnTo>
                <a:lnTo>
                  <a:pt x="161683" y="101117"/>
                </a:lnTo>
                <a:lnTo>
                  <a:pt x="205879" y="92151"/>
                </a:lnTo>
                <a:lnTo>
                  <a:pt x="568731" y="92151"/>
                </a:lnTo>
                <a:lnTo>
                  <a:pt x="612927" y="101117"/>
                </a:lnTo>
                <a:lnTo>
                  <a:pt x="649097" y="125539"/>
                </a:lnTo>
                <a:lnTo>
                  <a:pt x="673519" y="161709"/>
                </a:lnTo>
                <a:lnTo>
                  <a:pt x="682472" y="205905"/>
                </a:lnTo>
                <a:lnTo>
                  <a:pt x="682472" y="4572"/>
                </a:lnTo>
                <a:lnTo>
                  <a:pt x="660158" y="0"/>
                </a:lnTo>
                <a:lnTo>
                  <a:pt x="114452" y="0"/>
                </a:lnTo>
                <a:lnTo>
                  <a:pt x="70154" y="9080"/>
                </a:lnTo>
                <a:lnTo>
                  <a:pt x="33731" y="33743"/>
                </a:lnTo>
                <a:lnTo>
                  <a:pt x="9067" y="70167"/>
                </a:lnTo>
                <a:lnTo>
                  <a:pt x="0" y="114465"/>
                </a:lnTo>
                <a:lnTo>
                  <a:pt x="0" y="660196"/>
                </a:lnTo>
                <a:lnTo>
                  <a:pt x="9067" y="704621"/>
                </a:lnTo>
                <a:lnTo>
                  <a:pt x="33731" y="741286"/>
                </a:lnTo>
                <a:lnTo>
                  <a:pt x="70154" y="766203"/>
                </a:lnTo>
                <a:lnTo>
                  <a:pt x="95846" y="771525"/>
                </a:lnTo>
                <a:lnTo>
                  <a:pt x="678776" y="771525"/>
                </a:lnTo>
                <a:lnTo>
                  <a:pt x="704481" y="766203"/>
                </a:lnTo>
                <a:lnTo>
                  <a:pt x="740892" y="741286"/>
                </a:lnTo>
                <a:lnTo>
                  <a:pt x="765568" y="704621"/>
                </a:lnTo>
                <a:lnTo>
                  <a:pt x="770077" y="682510"/>
                </a:lnTo>
                <a:lnTo>
                  <a:pt x="771512" y="675487"/>
                </a:lnTo>
                <a:lnTo>
                  <a:pt x="771512" y="99225"/>
                </a:lnTo>
                <a:close/>
              </a:path>
              <a:path w="1828165" h="772160">
                <a:moveTo>
                  <a:pt x="1261681" y="318935"/>
                </a:moveTo>
                <a:lnTo>
                  <a:pt x="1217041" y="318935"/>
                </a:lnTo>
                <a:lnTo>
                  <a:pt x="1217041" y="636435"/>
                </a:lnTo>
                <a:lnTo>
                  <a:pt x="1261681" y="636435"/>
                </a:lnTo>
                <a:lnTo>
                  <a:pt x="1261681" y="318935"/>
                </a:lnTo>
                <a:close/>
              </a:path>
              <a:path w="1828165" h="772160">
                <a:moveTo>
                  <a:pt x="1261681" y="160553"/>
                </a:moveTo>
                <a:lnTo>
                  <a:pt x="1259903" y="151917"/>
                </a:lnTo>
                <a:lnTo>
                  <a:pt x="1255102" y="144805"/>
                </a:lnTo>
                <a:lnTo>
                  <a:pt x="1248003" y="140004"/>
                </a:lnTo>
                <a:lnTo>
                  <a:pt x="1239367" y="138226"/>
                </a:lnTo>
                <a:lnTo>
                  <a:pt x="1230706" y="140004"/>
                </a:lnTo>
                <a:lnTo>
                  <a:pt x="1223606" y="144805"/>
                </a:lnTo>
                <a:lnTo>
                  <a:pt x="1218806" y="151917"/>
                </a:lnTo>
                <a:lnTo>
                  <a:pt x="1217041" y="160553"/>
                </a:lnTo>
                <a:lnTo>
                  <a:pt x="1218806" y="169316"/>
                </a:lnTo>
                <a:lnTo>
                  <a:pt x="1223606" y="176657"/>
                </a:lnTo>
                <a:lnTo>
                  <a:pt x="1230706" y="181711"/>
                </a:lnTo>
                <a:lnTo>
                  <a:pt x="1239367" y="183578"/>
                </a:lnTo>
                <a:lnTo>
                  <a:pt x="1248003" y="181711"/>
                </a:lnTo>
                <a:lnTo>
                  <a:pt x="1255102" y="176657"/>
                </a:lnTo>
                <a:lnTo>
                  <a:pt x="1259903" y="169316"/>
                </a:lnTo>
                <a:lnTo>
                  <a:pt x="1261681" y="160553"/>
                </a:lnTo>
                <a:close/>
              </a:path>
              <a:path w="1828165" h="772160">
                <a:moveTo>
                  <a:pt x="1670621" y="415417"/>
                </a:moveTo>
                <a:lnTo>
                  <a:pt x="1648561" y="353860"/>
                </a:lnTo>
                <a:lnTo>
                  <a:pt x="1587106" y="320382"/>
                </a:lnTo>
                <a:lnTo>
                  <a:pt x="1581340" y="318935"/>
                </a:lnTo>
                <a:lnTo>
                  <a:pt x="1568386" y="318935"/>
                </a:lnTo>
                <a:lnTo>
                  <a:pt x="1526794" y="326326"/>
                </a:lnTo>
                <a:lnTo>
                  <a:pt x="1492783" y="347751"/>
                </a:lnTo>
                <a:lnTo>
                  <a:pt x="1486496" y="354101"/>
                </a:lnTo>
                <a:lnTo>
                  <a:pt x="1480362" y="359613"/>
                </a:lnTo>
                <a:lnTo>
                  <a:pt x="1473949" y="363537"/>
                </a:lnTo>
                <a:lnTo>
                  <a:pt x="1466875" y="365023"/>
                </a:lnTo>
                <a:lnTo>
                  <a:pt x="1463992" y="365023"/>
                </a:lnTo>
                <a:lnTo>
                  <a:pt x="1461109" y="364299"/>
                </a:lnTo>
                <a:lnTo>
                  <a:pt x="1457515" y="362851"/>
                </a:lnTo>
                <a:lnTo>
                  <a:pt x="1448866" y="359257"/>
                </a:lnTo>
                <a:lnTo>
                  <a:pt x="1443837" y="351332"/>
                </a:lnTo>
                <a:lnTo>
                  <a:pt x="1443837" y="318935"/>
                </a:lnTo>
                <a:lnTo>
                  <a:pt x="1398460" y="318935"/>
                </a:lnTo>
                <a:lnTo>
                  <a:pt x="1398460" y="637184"/>
                </a:lnTo>
                <a:lnTo>
                  <a:pt x="1443837" y="637184"/>
                </a:lnTo>
                <a:lnTo>
                  <a:pt x="1443837" y="455726"/>
                </a:lnTo>
                <a:lnTo>
                  <a:pt x="1450911" y="420293"/>
                </a:lnTo>
                <a:lnTo>
                  <a:pt x="1470291" y="391477"/>
                </a:lnTo>
                <a:lnTo>
                  <a:pt x="1499108" y="372110"/>
                </a:lnTo>
                <a:lnTo>
                  <a:pt x="1534541" y="365023"/>
                </a:lnTo>
                <a:lnTo>
                  <a:pt x="1569974" y="372110"/>
                </a:lnTo>
                <a:lnTo>
                  <a:pt x="1598790" y="391477"/>
                </a:lnTo>
                <a:lnTo>
                  <a:pt x="1618170" y="420293"/>
                </a:lnTo>
                <a:lnTo>
                  <a:pt x="1625257" y="455726"/>
                </a:lnTo>
                <a:lnTo>
                  <a:pt x="1625257" y="637184"/>
                </a:lnTo>
                <a:lnTo>
                  <a:pt x="1670621" y="637184"/>
                </a:lnTo>
                <a:lnTo>
                  <a:pt x="1670621" y="415417"/>
                </a:lnTo>
                <a:close/>
              </a:path>
              <a:path w="1828165" h="772160">
                <a:moveTo>
                  <a:pt x="1827999" y="95796"/>
                </a:moveTo>
                <a:lnTo>
                  <a:pt x="1797773" y="33756"/>
                </a:lnTo>
                <a:lnTo>
                  <a:pt x="1761109" y="9080"/>
                </a:lnTo>
                <a:lnTo>
                  <a:pt x="1716684" y="25"/>
                </a:lnTo>
                <a:lnTo>
                  <a:pt x="1716684" y="415429"/>
                </a:lnTo>
                <a:lnTo>
                  <a:pt x="1716684" y="660209"/>
                </a:lnTo>
                <a:lnTo>
                  <a:pt x="1714906" y="668858"/>
                </a:lnTo>
                <a:lnTo>
                  <a:pt x="1710029" y="675957"/>
                </a:lnTo>
                <a:lnTo>
                  <a:pt x="1702714" y="680758"/>
                </a:lnTo>
                <a:lnTo>
                  <a:pt x="1693646" y="682523"/>
                </a:lnTo>
                <a:lnTo>
                  <a:pt x="1602930" y="682523"/>
                </a:lnTo>
                <a:lnTo>
                  <a:pt x="1593862" y="680758"/>
                </a:lnTo>
                <a:lnTo>
                  <a:pt x="1586560" y="675957"/>
                </a:lnTo>
                <a:lnTo>
                  <a:pt x="1581670" y="668858"/>
                </a:lnTo>
                <a:lnTo>
                  <a:pt x="1579892" y="660209"/>
                </a:lnTo>
                <a:lnTo>
                  <a:pt x="1579892" y="455739"/>
                </a:lnTo>
                <a:lnTo>
                  <a:pt x="1576349" y="438023"/>
                </a:lnTo>
                <a:lnTo>
                  <a:pt x="1566672" y="423608"/>
                </a:lnTo>
                <a:lnTo>
                  <a:pt x="1552257" y="413931"/>
                </a:lnTo>
                <a:lnTo>
                  <a:pt x="1534528" y="410387"/>
                </a:lnTo>
                <a:lnTo>
                  <a:pt x="1516811" y="413931"/>
                </a:lnTo>
                <a:lnTo>
                  <a:pt x="1502410" y="423608"/>
                </a:lnTo>
                <a:lnTo>
                  <a:pt x="1492719" y="438023"/>
                </a:lnTo>
                <a:lnTo>
                  <a:pt x="1489176" y="455739"/>
                </a:lnTo>
                <a:lnTo>
                  <a:pt x="1489176" y="660209"/>
                </a:lnTo>
                <a:lnTo>
                  <a:pt x="1487411" y="668858"/>
                </a:lnTo>
                <a:lnTo>
                  <a:pt x="1482610" y="675957"/>
                </a:lnTo>
                <a:lnTo>
                  <a:pt x="1475511" y="680758"/>
                </a:lnTo>
                <a:lnTo>
                  <a:pt x="1466862" y="682523"/>
                </a:lnTo>
                <a:lnTo>
                  <a:pt x="1375422" y="682523"/>
                </a:lnTo>
                <a:lnTo>
                  <a:pt x="1366774" y="680758"/>
                </a:lnTo>
                <a:lnTo>
                  <a:pt x="1359674" y="675957"/>
                </a:lnTo>
                <a:lnTo>
                  <a:pt x="1354874" y="668858"/>
                </a:lnTo>
                <a:lnTo>
                  <a:pt x="1353108" y="660209"/>
                </a:lnTo>
                <a:lnTo>
                  <a:pt x="1353108" y="296633"/>
                </a:lnTo>
                <a:lnTo>
                  <a:pt x="1354874" y="287566"/>
                </a:lnTo>
                <a:lnTo>
                  <a:pt x="1359674" y="280250"/>
                </a:lnTo>
                <a:lnTo>
                  <a:pt x="1366774" y="275374"/>
                </a:lnTo>
                <a:lnTo>
                  <a:pt x="1375422" y="273596"/>
                </a:lnTo>
                <a:lnTo>
                  <a:pt x="1466862" y="273596"/>
                </a:lnTo>
                <a:lnTo>
                  <a:pt x="1475016" y="275120"/>
                </a:lnTo>
                <a:lnTo>
                  <a:pt x="1481797" y="279349"/>
                </a:lnTo>
                <a:lnTo>
                  <a:pt x="1486700" y="285737"/>
                </a:lnTo>
                <a:lnTo>
                  <a:pt x="1489176" y="293751"/>
                </a:lnTo>
                <a:lnTo>
                  <a:pt x="1507324" y="284708"/>
                </a:lnTo>
                <a:lnTo>
                  <a:pt x="1526895" y="278180"/>
                </a:lnTo>
                <a:lnTo>
                  <a:pt x="1547393" y="274218"/>
                </a:lnTo>
                <a:lnTo>
                  <a:pt x="1556994" y="273596"/>
                </a:lnTo>
                <a:lnTo>
                  <a:pt x="1568373" y="272872"/>
                </a:lnTo>
                <a:lnTo>
                  <a:pt x="1574850" y="272999"/>
                </a:lnTo>
                <a:lnTo>
                  <a:pt x="1581340" y="273405"/>
                </a:lnTo>
                <a:lnTo>
                  <a:pt x="1588998" y="274218"/>
                </a:lnTo>
                <a:lnTo>
                  <a:pt x="1588655" y="274218"/>
                </a:lnTo>
                <a:lnTo>
                  <a:pt x="1594942" y="275120"/>
                </a:lnTo>
                <a:lnTo>
                  <a:pt x="1594573" y="275120"/>
                </a:lnTo>
                <a:lnTo>
                  <a:pt x="1644713" y="292608"/>
                </a:lnTo>
                <a:lnTo>
                  <a:pt x="1683308" y="324434"/>
                </a:lnTo>
                <a:lnTo>
                  <a:pt x="1707997" y="366674"/>
                </a:lnTo>
                <a:lnTo>
                  <a:pt x="1716684" y="415429"/>
                </a:lnTo>
                <a:lnTo>
                  <a:pt x="1716684" y="25"/>
                </a:lnTo>
                <a:lnTo>
                  <a:pt x="1307744" y="25"/>
                </a:lnTo>
                <a:lnTo>
                  <a:pt x="1307744" y="159842"/>
                </a:lnTo>
                <a:lnTo>
                  <a:pt x="1307744" y="296633"/>
                </a:lnTo>
                <a:lnTo>
                  <a:pt x="1307744" y="660209"/>
                </a:lnTo>
                <a:lnTo>
                  <a:pt x="1305966" y="668858"/>
                </a:lnTo>
                <a:lnTo>
                  <a:pt x="1301089" y="675957"/>
                </a:lnTo>
                <a:lnTo>
                  <a:pt x="1293774" y="680758"/>
                </a:lnTo>
                <a:lnTo>
                  <a:pt x="1284706" y="682523"/>
                </a:lnTo>
                <a:lnTo>
                  <a:pt x="1193990" y="682523"/>
                </a:lnTo>
                <a:lnTo>
                  <a:pt x="1184935" y="680758"/>
                </a:lnTo>
                <a:lnTo>
                  <a:pt x="1177620" y="675957"/>
                </a:lnTo>
                <a:lnTo>
                  <a:pt x="1172730" y="668858"/>
                </a:lnTo>
                <a:lnTo>
                  <a:pt x="1170952" y="660209"/>
                </a:lnTo>
                <a:lnTo>
                  <a:pt x="1170952" y="296633"/>
                </a:lnTo>
                <a:lnTo>
                  <a:pt x="1172730" y="287566"/>
                </a:lnTo>
                <a:lnTo>
                  <a:pt x="1177620" y="280250"/>
                </a:lnTo>
                <a:lnTo>
                  <a:pt x="1184935" y="275374"/>
                </a:lnTo>
                <a:lnTo>
                  <a:pt x="1193990" y="273596"/>
                </a:lnTo>
                <a:lnTo>
                  <a:pt x="1284706" y="273596"/>
                </a:lnTo>
                <a:lnTo>
                  <a:pt x="1293774" y="275374"/>
                </a:lnTo>
                <a:lnTo>
                  <a:pt x="1301089" y="280250"/>
                </a:lnTo>
                <a:lnTo>
                  <a:pt x="1305966" y="287566"/>
                </a:lnTo>
                <a:lnTo>
                  <a:pt x="1307744" y="296633"/>
                </a:lnTo>
                <a:lnTo>
                  <a:pt x="1307744" y="159842"/>
                </a:lnTo>
                <a:lnTo>
                  <a:pt x="1302334" y="186613"/>
                </a:lnTo>
                <a:lnTo>
                  <a:pt x="1287589" y="208343"/>
                </a:lnTo>
                <a:lnTo>
                  <a:pt x="1265847" y="222910"/>
                </a:lnTo>
                <a:lnTo>
                  <a:pt x="1239354" y="228231"/>
                </a:lnTo>
                <a:lnTo>
                  <a:pt x="1212875" y="222910"/>
                </a:lnTo>
                <a:lnTo>
                  <a:pt x="1191120" y="208343"/>
                </a:lnTo>
                <a:lnTo>
                  <a:pt x="1176375" y="186613"/>
                </a:lnTo>
                <a:lnTo>
                  <a:pt x="1170952" y="159842"/>
                </a:lnTo>
                <a:lnTo>
                  <a:pt x="1176375" y="133464"/>
                </a:lnTo>
                <a:lnTo>
                  <a:pt x="1191120" y="111963"/>
                </a:lnTo>
                <a:lnTo>
                  <a:pt x="1212875" y="97472"/>
                </a:lnTo>
                <a:lnTo>
                  <a:pt x="1239354" y="92163"/>
                </a:lnTo>
                <a:lnTo>
                  <a:pt x="1265847" y="97472"/>
                </a:lnTo>
                <a:lnTo>
                  <a:pt x="1287589" y="111963"/>
                </a:lnTo>
                <a:lnTo>
                  <a:pt x="1302334" y="133464"/>
                </a:lnTo>
                <a:lnTo>
                  <a:pt x="1307744" y="159842"/>
                </a:lnTo>
                <a:lnTo>
                  <a:pt x="1307744" y="25"/>
                </a:lnTo>
                <a:lnTo>
                  <a:pt x="1170952" y="25"/>
                </a:lnTo>
                <a:lnTo>
                  <a:pt x="1126642" y="9080"/>
                </a:lnTo>
                <a:lnTo>
                  <a:pt x="1090231" y="33756"/>
                </a:lnTo>
                <a:lnTo>
                  <a:pt x="1065555" y="70167"/>
                </a:lnTo>
                <a:lnTo>
                  <a:pt x="1056474" y="114477"/>
                </a:lnTo>
                <a:lnTo>
                  <a:pt x="1056474" y="660209"/>
                </a:lnTo>
                <a:lnTo>
                  <a:pt x="1065555" y="704621"/>
                </a:lnTo>
                <a:lnTo>
                  <a:pt x="1090231" y="741286"/>
                </a:lnTo>
                <a:lnTo>
                  <a:pt x="1126642" y="766216"/>
                </a:lnTo>
                <a:lnTo>
                  <a:pt x="1152347" y="771550"/>
                </a:lnTo>
                <a:lnTo>
                  <a:pt x="1735353" y="771550"/>
                </a:lnTo>
                <a:lnTo>
                  <a:pt x="1797773" y="741286"/>
                </a:lnTo>
                <a:lnTo>
                  <a:pt x="1822691" y="704621"/>
                </a:lnTo>
                <a:lnTo>
                  <a:pt x="1827263" y="682523"/>
                </a:lnTo>
                <a:lnTo>
                  <a:pt x="1827999" y="678929"/>
                </a:lnTo>
                <a:lnTo>
                  <a:pt x="1827999" y="95796"/>
                </a:lnTo>
                <a:close/>
              </a:path>
            </a:pathLst>
          </a:custGeom>
          <a:solidFill>
            <a:srgbClr val="EA5458"/>
          </a:solidFill>
        </p:spPr>
        <p:txBody>
          <a:bodyPr wrap="square" lIns="0" tIns="0" rIns="0" bIns="0" rtlCol="0"/>
          <a:lstStyle/>
          <a:p>
            <a:endParaRPr sz="1198"/>
          </a:p>
        </p:txBody>
      </p:sp>
      <p:sp>
        <p:nvSpPr>
          <p:cNvPr id="2" name="Holder 2"/>
          <p:cNvSpPr>
            <a:spLocks noGrp="1"/>
          </p:cNvSpPr>
          <p:nvPr>
            <p:ph type="ctrTitle"/>
          </p:nvPr>
        </p:nvSpPr>
        <p:spPr>
          <a:xfrm>
            <a:off x="3042408" y="2461696"/>
            <a:ext cx="7184057" cy="484043"/>
          </a:xfrm>
          <a:prstGeom prst="rect">
            <a:avLst/>
          </a:prstGeom>
        </p:spPr>
        <p:txBody>
          <a:bodyPr wrap="square" lIns="0" tIns="0" rIns="0" bIns="0">
            <a:spAutoFit/>
          </a:bodyPr>
          <a:lstStyle>
            <a:lvl1pPr>
              <a:defRPr sz="3495" b="0" i="0">
                <a:solidFill>
                  <a:srgbClr val="EA5458"/>
                </a:solidFill>
                <a:latin typeface="Microsoft Sans Serif"/>
                <a:cs typeface="Microsoft Sans Serif"/>
              </a:defRPr>
            </a:lvl1pPr>
          </a:lstStyle>
          <a:p>
            <a:endParaRPr/>
          </a:p>
        </p:txBody>
      </p:sp>
      <p:sp>
        <p:nvSpPr>
          <p:cNvPr id="3" name="Holder 3"/>
          <p:cNvSpPr>
            <a:spLocks noGrp="1"/>
          </p:cNvSpPr>
          <p:nvPr>
            <p:ph type="subTitle" idx="4"/>
          </p:nvPr>
        </p:nvSpPr>
        <p:spPr>
          <a:xfrm>
            <a:off x="1828800" y="3840480"/>
            <a:ext cx="8534400" cy="258212"/>
          </a:xfrm>
          <a:prstGeom prst="rect">
            <a:avLst/>
          </a:prstGeom>
        </p:spPr>
        <p:txBody>
          <a:bodyPr wrap="square" lIns="0" tIns="0" rIns="0" bIns="0">
            <a:spAutoFit/>
          </a:bodyPr>
          <a:lstStyle>
            <a:lvl1pPr>
              <a:defRPr sz="1864" b="0" i="0">
                <a:solidFill>
                  <a:srgbClr val="EA5458"/>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3619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1199-F560-B9FB-49AE-BB13EE7F9B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446FAB-1CE4-C191-6D6A-C303941E1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91F9A-7AF6-F06E-DC1B-4ADFC727E5C4}"/>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5" name="Footer Placeholder 4">
            <a:extLst>
              <a:ext uri="{FF2B5EF4-FFF2-40B4-BE49-F238E27FC236}">
                <a16:creationId xmlns:a16="http://schemas.microsoft.com/office/drawing/2014/main" id="{7A2201D4-BCDF-5BA7-C5E5-D3F4A4BB3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1DF61-1012-67F7-D786-23EFD89948BA}"/>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2958966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A296-7C21-C2D4-5767-16A92913A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AB054A-3AAE-0875-28A0-BA7E9E7413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9085E7-7B5C-7BA0-173B-DC3B0B5FDD01}"/>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5" name="Footer Placeholder 4">
            <a:extLst>
              <a:ext uri="{FF2B5EF4-FFF2-40B4-BE49-F238E27FC236}">
                <a16:creationId xmlns:a16="http://schemas.microsoft.com/office/drawing/2014/main" id="{03EDD420-B532-2472-5C48-9A7CAE9ED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33726-59AB-03ED-60C5-AA123A9D4BB9}"/>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3067979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8D5D-1950-3CD7-6E8A-EEAB057E9F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6914DA-A563-F400-D4D1-7FED0876D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FFA8FE-FE25-F81E-21FA-3856054C3D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8E948B-7032-FF1C-C218-5778633094EE}"/>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6" name="Footer Placeholder 5">
            <a:extLst>
              <a:ext uri="{FF2B5EF4-FFF2-40B4-BE49-F238E27FC236}">
                <a16:creationId xmlns:a16="http://schemas.microsoft.com/office/drawing/2014/main" id="{AA6979EA-327F-7C4D-5AF6-EC8695B6C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985CA3-1C8A-2BB6-0977-148988307FEE}"/>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2056192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9734-8D08-0274-EA50-4C8ACDB7E7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2B6FE7-9DCB-0A26-12C6-835E426165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120140-CA0A-B50B-C527-1FCB9D1444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F6D148-640E-E5F5-D4E7-D2D9A6305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BDB5F2-AAA1-860A-32E0-3B539CC196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A2E271-8564-E6A7-94E7-35E7D1E39749}"/>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8" name="Footer Placeholder 7">
            <a:extLst>
              <a:ext uri="{FF2B5EF4-FFF2-40B4-BE49-F238E27FC236}">
                <a16:creationId xmlns:a16="http://schemas.microsoft.com/office/drawing/2014/main" id="{D1D6EC71-D0B4-107F-102F-E1BBB02190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70A331-B009-50CC-3D4C-46E357A803E8}"/>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3536693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58A2-BE75-644E-B560-4492FC1A62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832672-6A3D-E89C-548E-67BE55AEEE3E}"/>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4" name="Footer Placeholder 3">
            <a:extLst>
              <a:ext uri="{FF2B5EF4-FFF2-40B4-BE49-F238E27FC236}">
                <a16:creationId xmlns:a16="http://schemas.microsoft.com/office/drawing/2014/main" id="{FEF0398D-1675-50B6-2E5B-56B1AE7C64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26AE5-F33C-F207-AC5C-98F7722C981A}"/>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289136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E6A3A5-3D42-CC0C-167D-D04C490DCB0B}"/>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3" name="Footer Placeholder 2">
            <a:extLst>
              <a:ext uri="{FF2B5EF4-FFF2-40B4-BE49-F238E27FC236}">
                <a16:creationId xmlns:a16="http://schemas.microsoft.com/office/drawing/2014/main" id="{A2F53B5E-4899-8DF8-D300-7611CD1131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07B509-AF3F-F087-CA14-EA0F842A62AF}"/>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2324753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077E-3B3C-FE41-5F3D-A3D8A036A5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3E6DB3-EC6B-5174-7A66-105A207694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5972EF-8E14-2770-2A80-2752FC9D4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12B3D2-D0E3-A658-74E5-1EB1C86A01D0}"/>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6" name="Footer Placeholder 5">
            <a:extLst>
              <a:ext uri="{FF2B5EF4-FFF2-40B4-BE49-F238E27FC236}">
                <a16:creationId xmlns:a16="http://schemas.microsoft.com/office/drawing/2014/main" id="{84020A22-7918-000C-6266-E50E55850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97A181-76E8-B776-C48A-733C3624C650}"/>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62501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E098-CD8E-B1B4-06B5-5190AEFEE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303F2E-BE82-C43D-6A65-99974C4101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F25E4E-26C5-6341-12F6-F99D5C588F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962DFA-8D6A-740F-F0E7-2F8478A12646}"/>
              </a:ext>
            </a:extLst>
          </p:cNvPr>
          <p:cNvSpPr>
            <a:spLocks noGrp="1"/>
          </p:cNvSpPr>
          <p:nvPr>
            <p:ph type="dt" sz="half" idx="10"/>
          </p:nvPr>
        </p:nvSpPr>
        <p:spPr/>
        <p:txBody>
          <a:bodyPr/>
          <a:lstStyle/>
          <a:p>
            <a:fld id="{A4630FC0-CB92-4B7A-ACE4-7FA1D31409A7}" type="datetimeFigureOut">
              <a:rPr lang="en-US" smtClean="0"/>
              <a:t>10/15/2024</a:t>
            </a:fld>
            <a:endParaRPr lang="en-US"/>
          </a:p>
        </p:txBody>
      </p:sp>
      <p:sp>
        <p:nvSpPr>
          <p:cNvPr id="6" name="Footer Placeholder 5">
            <a:extLst>
              <a:ext uri="{FF2B5EF4-FFF2-40B4-BE49-F238E27FC236}">
                <a16:creationId xmlns:a16="http://schemas.microsoft.com/office/drawing/2014/main" id="{A04F1A48-4C1F-710B-9846-D4D3C472F1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D6F3C-CBD7-303F-B7A9-237028EB6395}"/>
              </a:ext>
            </a:extLst>
          </p:cNvPr>
          <p:cNvSpPr>
            <a:spLocks noGrp="1"/>
          </p:cNvSpPr>
          <p:nvPr>
            <p:ph type="sldNum" sz="quarter" idx="12"/>
          </p:nvPr>
        </p:nvSpPr>
        <p:spPr/>
        <p:txBody>
          <a:bodyPr/>
          <a:lstStyle/>
          <a:p>
            <a:fld id="{CBD3E9B0-DC5D-4D50-8735-9B33E20BCC7F}" type="slidenum">
              <a:rPr lang="en-US" smtClean="0"/>
              <a:t>‹#›</a:t>
            </a:fld>
            <a:endParaRPr lang="en-US"/>
          </a:p>
        </p:txBody>
      </p:sp>
    </p:spTree>
    <p:extLst>
      <p:ext uri="{BB962C8B-B14F-4D97-AF65-F5344CB8AC3E}">
        <p14:creationId xmlns:p14="http://schemas.microsoft.com/office/powerpoint/2010/main" val="1654305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973BDE-084E-D022-ABF9-A84EDDB13C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C5FA93-B2CD-5D02-2E45-9882F0FB1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12F13-0DD5-3C6C-B521-CC0FE9682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630FC0-CB92-4B7A-ACE4-7FA1D31409A7}" type="datetimeFigureOut">
              <a:rPr lang="en-US" smtClean="0"/>
              <a:t>10/15/2024</a:t>
            </a:fld>
            <a:endParaRPr lang="en-US"/>
          </a:p>
        </p:txBody>
      </p:sp>
      <p:sp>
        <p:nvSpPr>
          <p:cNvPr id="5" name="Footer Placeholder 4">
            <a:extLst>
              <a:ext uri="{FF2B5EF4-FFF2-40B4-BE49-F238E27FC236}">
                <a16:creationId xmlns:a16="http://schemas.microsoft.com/office/drawing/2014/main" id="{B0214DD9-865C-64B6-EDC1-0F8A8CA50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6EC0CF4-9FDA-6A1E-ED3D-D85AEFFCF4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3E9B0-DC5D-4D50-8735-9B33E20BCC7F}" type="slidenum">
              <a:rPr lang="en-US" smtClean="0"/>
              <a:t>‹#›</a:t>
            </a:fld>
            <a:endParaRPr lang="en-US"/>
          </a:p>
        </p:txBody>
      </p:sp>
    </p:spTree>
    <p:extLst>
      <p:ext uri="{BB962C8B-B14F-4D97-AF65-F5344CB8AC3E}">
        <p14:creationId xmlns:p14="http://schemas.microsoft.com/office/powerpoint/2010/main" val="1835167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5.jpeg"/><Relationship Id="rId2" Type="http://schemas.openxmlformats.org/officeDocument/2006/relationships/slideLayout" Target="../slideLayouts/slideLayout14.xml"/><Relationship Id="rId1" Type="http://schemas.openxmlformats.org/officeDocument/2006/relationships/video" Target="https://player.vimeo.com/video/1019897508?app_id=122963"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8.png"/><Relationship Id="rId26" Type="http://schemas.openxmlformats.org/officeDocument/2006/relationships/image" Target="../media/image35.png"/><Relationship Id="rId3" Type="http://schemas.openxmlformats.org/officeDocument/2006/relationships/image" Target="../media/image16.png"/><Relationship Id="rId21" Type="http://schemas.openxmlformats.org/officeDocument/2006/relationships/image" Target="../media/image31.png"/><Relationship Id="rId7" Type="http://schemas.openxmlformats.org/officeDocument/2006/relationships/image" Target="../media/image4.png"/><Relationship Id="rId12" Type="http://schemas.openxmlformats.org/officeDocument/2006/relationships/image" Target="../media/image5.png"/><Relationship Id="rId17" Type="http://schemas.openxmlformats.org/officeDocument/2006/relationships/image" Target="../media/image6.png"/><Relationship Id="rId25"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27.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24" Type="http://schemas.openxmlformats.org/officeDocument/2006/relationships/image" Target="../media/image33.png"/><Relationship Id="rId5" Type="http://schemas.openxmlformats.org/officeDocument/2006/relationships/image" Target="../media/image18.png"/><Relationship Id="rId15" Type="http://schemas.openxmlformats.org/officeDocument/2006/relationships/image" Target="../media/image26.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22.png"/><Relationship Id="rId19"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5.png"/><Relationship Id="rId22" Type="http://schemas.openxmlformats.org/officeDocument/2006/relationships/image" Target="../media/image7.png"/><Relationship Id="rId27"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8.png"/><Relationship Id="rId26" Type="http://schemas.openxmlformats.org/officeDocument/2006/relationships/image" Target="../media/image35.png"/><Relationship Id="rId3" Type="http://schemas.openxmlformats.org/officeDocument/2006/relationships/image" Target="../media/image16.png"/><Relationship Id="rId21" Type="http://schemas.openxmlformats.org/officeDocument/2006/relationships/image" Target="../media/image31.png"/><Relationship Id="rId7" Type="http://schemas.openxmlformats.org/officeDocument/2006/relationships/image" Target="../media/image4.png"/><Relationship Id="rId12" Type="http://schemas.openxmlformats.org/officeDocument/2006/relationships/image" Target="../media/image5.png"/><Relationship Id="rId17" Type="http://schemas.openxmlformats.org/officeDocument/2006/relationships/image" Target="../media/image6.png"/><Relationship Id="rId25"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27.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24" Type="http://schemas.openxmlformats.org/officeDocument/2006/relationships/image" Target="../media/image33.png"/><Relationship Id="rId5" Type="http://schemas.openxmlformats.org/officeDocument/2006/relationships/image" Target="../media/image18.png"/><Relationship Id="rId15" Type="http://schemas.openxmlformats.org/officeDocument/2006/relationships/image" Target="../media/image26.png"/><Relationship Id="rId23" Type="http://schemas.openxmlformats.org/officeDocument/2006/relationships/image" Target="../media/image32.png"/><Relationship Id="rId10" Type="http://schemas.openxmlformats.org/officeDocument/2006/relationships/image" Target="../media/image22.png"/><Relationship Id="rId19"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5.png"/><Relationship Id="rId22" Type="http://schemas.openxmlformats.org/officeDocument/2006/relationships/image" Target="../media/image7.png"/><Relationship Id="rId27"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9" Type="http://schemas.openxmlformats.org/officeDocument/2006/relationships/image" Target="../media/image24.png"/><Relationship Id="rId21" Type="http://schemas.openxmlformats.org/officeDocument/2006/relationships/image" Target="../media/image70.png"/><Relationship Id="rId34" Type="http://schemas.openxmlformats.org/officeDocument/2006/relationships/image" Target="../media/image18.png"/><Relationship Id="rId42" Type="http://schemas.openxmlformats.org/officeDocument/2006/relationships/image" Target="../media/image29.png"/><Relationship Id="rId7" Type="http://schemas.openxmlformats.org/officeDocument/2006/relationships/image" Target="../media/image56.png"/><Relationship Id="rId2" Type="http://schemas.openxmlformats.org/officeDocument/2006/relationships/image" Target="../media/image51.png"/><Relationship Id="rId16" Type="http://schemas.openxmlformats.org/officeDocument/2006/relationships/image" Target="../media/image65.png"/><Relationship Id="rId29" Type="http://schemas.openxmlformats.org/officeDocument/2006/relationships/image" Target="../media/image78.png"/><Relationship Id="rId1" Type="http://schemas.openxmlformats.org/officeDocument/2006/relationships/slideLayout" Target="../slideLayouts/slideLayout15.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16.png"/><Relationship Id="rId37" Type="http://schemas.openxmlformats.org/officeDocument/2006/relationships/image" Target="../media/image22.png"/><Relationship Id="rId40" Type="http://schemas.openxmlformats.org/officeDocument/2006/relationships/image" Target="../media/image26.png"/><Relationship Id="rId45" Type="http://schemas.openxmlformats.org/officeDocument/2006/relationships/image" Target="../media/image3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21.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4" Type="http://schemas.openxmlformats.org/officeDocument/2006/relationships/image" Target="../media/image32.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20.png"/><Relationship Id="rId43" Type="http://schemas.openxmlformats.org/officeDocument/2006/relationships/image" Target="../media/image30.png"/><Relationship Id="rId8" Type="http://schemas.openxmlformats.org/officeDocument/2006/relationships/image" Target="../media/image57.png"/><Relationship Id="rId3" Type="http://schemas.openxmlformats.org/officeDocument/2006/relationships/image" Target="../media/image52.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17.png"/><Relationship Id="rId38" Type="http://schemas.openxmlformats.org/officeDocument/2006/relationships/image" Target="../media/image25.png"/><Relationship Id="rId46" Type="http://schemas.openxmlformats.org/officeDocument/2006/relationships/image" Target="../media/image34.png"/><Relationship Id="rId20" Type="http://schemas.openxmlformats.org/officeDocument/2006/relationships/image" Target="../media/image69.png"/><Relationship Id="rId4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F9D4D0"/>
            </a:gs>
            <a:gs pos="0">
              <a:schemeClr val="accent5">
                <a:lumMod val="0"/>
                <a:lumOff val="100000"/>
              </a:schemeClr>
            </a:gs>
            <a:gs pos="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4" y="1426568"/>
            <a:ext cx="6223794" cy="2428875"/>
          </a:xfrm>
          <a:prstGeom prst="rect">
            <a:avLst/>
          </a:prstGeom>
          <a:noFill/>
          <a:ln/>
        </p:spPr>
        <p:txBody>
          <a:bodyPr wrap="square" lIns="0" tIns="0" rIns="0" bIns="0" rtlCol="0" anchor="t"/>
          <a:lstStyle/>
          <a:p>
            <a:pPr>
              <a:lnSpc>
                <a:spcPts val="6375"/>
              </a:lnSpc>
            </a:pPr>
            <a:r>
              <a:rPr lang="en-US" sz="5083" kern="0" spc="-102" dirty="0">
                <a:solidFill>
                  <a:srgbClr val="000000"/>
                </a:solidFill>
                <a:latin typeface="Source Serif Pro Semi Bold" pitchFamily="34" charset="0"/>
                <a:ea typeface="Source Serif Pro Semi Bold" pitchFamily="34" charset="-122"/>
                <a:cs typeface="Source Serif Pro Semi Bold" pitchFamily="34" charset="-120"/>
              </a:rPr>
              <a:t>Από το σταφύλι στη δόξα: Μαύρη Κορινθιακή Σταφίδα</a:t>
            </a:r>
            <a:endParaRPr lang="en-US" sz="5083" dirty="0"/>
          </a:p>
        </p:txBody>
      </p:sp>
      <p:sp>
        <p:nvSpPr>
          <p:cNvPr id="4" name="Text 1"/>
          <p:cNvSpPr/>
          <p:nvPr/>
        </p:nvSpPr>
        <p:spPr>
          <a:xfrm>
            <a:off x="5270104" y="4154587"/>
            <a:ext cx="6223794" cy="1276747"/>
          </a:xfrm>
          <a:prstGeom prst="rect">
            <a:avLst/>
          </a:prstGeom>
          <a:noFill/>
          <a:ln/>
        </p:spPr>
        <p:txBody>
          <a:bodyPr wrap="square" lIns="0" tIns="0" rIns="0" bIns="0" rtlCol="0" anchor="t"/>
          <a:lstStyle/>
          <a:p>
            <a:pPr>
              <a:lnSpc>
                <a:spcPts val="2500"/>
              </a:lnSpc>
            </a:pPr>
            <a:r>
              <a:rPr lang="en-US" sz="1542" kern="0" spc="-32" dirty="0">
                <a:solidFill>
                  <a:srgbClr val="272525"/>
                </a:solidFill>
                <a:latin typeface="Source Sans Pro" pitchFamily="34" charset="0"/>
                <a:ea typeface="Source Sans Pro" pitchFamily="34" charset="-122"/>
                <a:cs typeface="Source Sans Pro" pitchFamily="34" charset="-120"/>
              </a:rPr>
              <a:t>Καλώς ήρθατε σε ένα ταξίδι εξερεύνησης της τέχνης και της επιστήμης πίσω από την καλλιέργεια της εξαιρετικής Μαύρης Κορινθιακής Σταφίδας. Από τον αμπελώνα μέχρι το τραπέζι, ανακαλύψτε τις λεπτές διαδικασίες που μετατρέπουν τα απλά σταφύλια σε απολαυστικούς, λιαστούς θησαυρούς.</a:t>
            </a:r>
            <a:endParaRPr lang="en-US" sz="1542"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F9D4D0">
                <a:lumMod val="25000"/>
              </a:srgbClr>
            </a:gs>
            <a:gs pos="0">
              <a:schemeClr val="accent5">
                <a:lumMod val="0"/>
                <a:lumOff val="100000"/>
              </a:schemeClr>
            </a:gs>
            <a:gs pos="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2370534"/>
          </a:xfrm>
          <a:prstGeom prst="rect">
            <a:avLst/>
          </a:prstGeom>
        </p:spPr>
      </p:pic>
      <p:sp>
        <p:nvSpPr>
          <p:cNvPr id="3" name="Text 0"/>
          <p:cNvSpPr/>
          <p:nvPr/>
        </p:nvSpPr>
        <p:spPr>
          <a:xfrm>
            <a:off x="663774" y="2892029"/>
            <a:ext cx="8465543" cy="557708"/>
          </a:xfrm>
          <a:prstGeom prst="rect">
            <a:avLst/>
          </a:prstGeom>
          <a:noFill/>
          <a:ln/>
        </p:spPr>
        <p:txBody>
          <a:bodyPr wrap="none" lIns="0" tIns="0" rIns="0" bIns="0" rtlCol="0" anchor="t"/>
          <a:lstStyle/>
          <a:p>
            <a:pPr>
              <a:lnSpc>
                <a:spcPts val="4375"/>
              </a:lnSpc>
            </a:pPr>
            <a:r>
              <a:rPr lang="en-US" sz="3500" kern="0" spc="-70" dirty="0">
                <a:solidFill>
                  <a:srgbClr val="000000"/>
                </a:solidFill>
                <a:latin typeface="Source Serif Pro Semi Bold" pitchFamily="34" charset="0"/>
                <a:ea typeface="Source Serif Pro Semi Bold" pitchFamily="34" charset="-122"/>
                <a:cs typeface="Source Serif Pro Semi Bold" pitchFamily="34" charset="-120"/>
              </a:rPr>
              <a:t>Εισαγωγή στις μαύρες κορινθιακές σταφίδες</a:t>
            </a:r>
            <a:endParaRPr lang="en-US" sz="3500" dirty="0"/>
          </a:p>
        </p:txBody>
      </p:sp>
      <p:sp>
        <p:nvSpPr>
          <p:cNvPr id="4" name="Shape 1"/>
          <p:cNvSpPr/>
          <p:nvPr/>
        </p:nvSpPr>
        <p:spPr>
          <a:xfrm>
            <a:off x="663773" y="3734197"/>
            <a:ext cx="3495080" cy="2604393"/>
          </a:xfrm>
          <a:prstGeom prst="roundRect">
            <a:avLst>
              <a:gd name="adj" fmla="val 3058"/>
            </a:avLst>
          </a:prstGeom>
          <a:solidFill>
            <a:srgbClr val="F0D4F7"/>
          </a:solidFill>
          <a:ln w="7620">
            <a:solidFill>
              <a:srgbClr val="D6BADD"/>
            </a:solidFill>
            <a:prstDash val="solid"/>
          </a:ln>
        </p:spPr>
        <p:txBody>
          <a:bodyPr/>
          <a:lstStyle/>
          <a:p>
            <a:endParaRPr lang="en-US" sz="1500"/>
          </a:p>
        </p:txBody>
      </p:sp>
      <p:sp>
        <p:nvSpPr>
          <p:cNvPr id="5" name="Text 2"/>
          <p:cNvSpPr/>
          <p:nvPr/>
        </p:nvSpPr>
        <p:spPr>
          <a:xfrm>
            <a:off x="859731" y="3930155"/>
            <a:ext cx="2231132" cy="278904"/>
          </a:xfrm>
          <a:prstGeom prst="rect">
            <a:avLst/>
          </a:prstGeom>
          <a:noFill/>
          <a:ln/>
        </p:spPr>
        <p:txBody>
          <a:bodyPr wrap="none" lIns="0" tIns="0" rIns="0" bIns="0" rtlCol="0" anchor="t"/>
          <a:lstStyle/>
          <a:p>
            <a:pPr>
              <a:lnSpc>
                <a:spcPts val="2167"/>
              </a:lnSpc>
            </a:pPr>
            <a:r>
              <a:rPr lang="en-US" sz="1750" kern="0" spc="-35" dirty="0">
                <a:solidFill>
                  <a:srgbClr val="272525"/>
                </a:solidFill>
                <a:latin typeface="Source Serif Pro Semi Bold" pitchFamily="34" charset="0"/>
                <a:ea typeface="Source Serif Pro Semi Bold" pitchFamily="34" charset="-122"/>
                <a:cs typeface="Source Serif Pro Semi Bold" pitchFamily="34" charset="-120"/>
              </a:rPr>
              <a:t>Μοναδική Ποικιλία</a:t>
            </a:r>
            <a:endParaRPr lang="en-US" sz="1750" dirty="0"/>
          </a:p>
        </p:txBody>
      </p:sp>
      <p:sp>
        <p:nvSpPr>
          <p:cNvPr id="6" name="Text 3"/>
          <p:cNvSpPr/>
          <p:nvPr/>
        </p:nvSpPr>
        <p:spPr>
          <a:xfrm>
            <a:off x="859731" y="4322763"/>
            <a:ext cx="3103166" cy="1819870"/>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Source Sans Pro" pitchFamily="34" charset="0"/>
                <a:ea typeface="Source Sans Pro" pitchFamily="34" charset="-122"/>
                <a:cs typeface="Source Sans Pro" pitchFamily="34" charset="-120"/>
              </a:rPr>
              <a:t>Τα σταφύλια Μαύρης Κορινθίας διακρίνονται για το μικρό τους μέγεθος και την έντονη γλυκύτητά τους, προσαρμοσμένα σε συγκεκριμένα κλιματολογικά και εδαφικά περιβάλλοντα.</a:t>
            </a:r>
            <a:endParaRPr lang="en-US" sz="1458" dirty="0"/>
          </a:p>
        </p:txBody>
      </p:sp>
      <p:sp>
        <p:nvSpPr>
          <p:cNvPr id="7" name="Shape 4"/>
          <p:cNvSpPr/>
          <p:nvPr/>
        </p:nvSpPr>
        <p:spPr>
          <a:xfrm>
            <a:off x="4348460" y="3734197"/>
            <a:ext cx="3495080" cy="2604393"/>
          </a:xfrm>
          <a:prstGeom prst="roundRect">
            <a:avLst>
              <a:gd name="adj" fmla="val 3058"/>
            </a:avLst>
          </a:prstGeom>
          <a:solidFill>
            <a:srgbClr val="F0D4F7"/>
          </a:solidFill>
          <a:ln w="7620">
            <a:solidFill>
              <a:srgbClr val="D6BADD"/>
            </a:solidFill>
            <a:prstDash val="solid"/>
          </a:ln>
        </p:spPr>
        <p:txBody>
          <a:bodyPr/>
          <a:lstStyle/>
          <a:p>
            <a:endParaRPr lang="en-US" sz="1500"/>
          </a:p>
        </p:txBody>
      </p:sp>
      <p:sp>
        <p:nvSpPr>
          <p:cNvPr id="8" name="Text 5"/>
          <p:cNvSpPr/>
          <p:nvPr/>
        </p:nvSpPr>
        <p:spPr>
          <a:xfrm>
            <a:off x="4544417" y="3930155"/>
            <a:ext cx="2231132" cy="278904"/>
          </a:xfrm>
          <a:prstGeom prst="rect">
            <a:avLst/>
          </a:prstGeom>
          <a:noFill/>
          <a:ln/>
        </p:spPr>
        <p:txBody>
          <a:bodyPr wrap="none" lIns="0" tIns="0" rIns="0" bIns="0" rtlCol="0" anchor="t"/>
          <a:lstStyle/>
          <a:p>
            <a:pPr>
              <a:lnSpc>
                <a:spcPts val="2167"/>
              </a:lnSpc>
            </a:pPr>
            <a:r>
              <a:rPr lang="en-US" sz="1750" kern="0" spc="-35" dirty="0">
                <a:solidFill>
                  <a:srgbClr val="272525"/>
                </a:solidFill>
                <a:latin typeface="Source Serif Pro Semi Bold" pitchFamily="34" charset="0"/>
                <a:ea typeface="Source Serif Pro Semi Bold" pitchFamily="34" charset="-122"/>
                <a:cs typeface="Source Serif Pro Semi Bold" pitchFamily="34" charset="-120"/>
              </a:rPr>
              <a:t>Απαιτείται Προσοχή</a:t>
            </a:r>
            <a:endParaRPr lang="en-US" sz="1750" dirty="0"/>
          </a:p>
        </p:txBody>
      </p:sp>
      <p:sp>
        <p:nvSpPr>
          <p:cNvPr id="9" name="Text 6"/>
          <p:cNvSpPr/>
          <p:nvPr/>
        </p:nvSpPr>
        <p:spPr>
          <a:xfrm>
            <a:off x="4544418" y="4322762"/>
            <a:ext cx="3103166" cy="1213247"/>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Source Sans Pro" pitchFamily="34" charset="0"/>
                <a:ea typeface="Source Sans Pro" pitchFamily="34" charset="-122"/>
                <a:cs typeface="Source Sans Pro" pitchFamily="34" charset="-120"/>
              </a:rPr>
              <a:t>Η κατανόηση των μοναδικών χαρακτηριστικών αυτών των σταφυλιών είναι ζωτικής σημασίας για την επιτυχή καλλιέργειά τους.</a:t>
            </a:r>
            <a:endParaRPr lang="en-US" sz="1458" dirty="0"/>
          </a:p>
        </p:txBody>
      </p:sp>
      <p:sp>
        <p:nvSpPr>
          <p:cNvPr id="10" name="Shape 7"/>
          <p:cNvSpPr/>
          <p:nvPr/>
        </p:nvSpPr>
        <p:spPr>
          <a:xfrm>
            <a:off x="8033147" y="3734197"/>
            <a:ext cx="3495080" cy="2604393"/>
          </a:xfrm>
          <a:prstGeom prst="roundRect">
            <a:avLst>
              <a:gd name="adj" fmla="val 3058"/>
            </a:avLst>
          </a:prstGeom>
          <a:solidFill>
            <a:srgbClr val="F0D4F7"/>
          </a:solidFill>
          <a:ln w="7620">
            <a:solidFill>
              <a:srgbClr val="D6BADD"/>
            </a:solidFill>
            <a:prstDash val="solid"/>
          </a:ln>
        </p:spPr>
        <p:txBody>
          <a:bodyPr/>
          <a:lstStyle/>
          <a:p>
            <a:endParaRPr lang="en-US" sz="1500"/>
          </a:p>
        </p:txBody>
      </p:sp>
      <p:sp>
        <p:nvSpPr>
          <p:cNvPr id="11" name="Text 8"/>
          <p:cNvSpPr/>
          <p:nvPr/>
        </p:nvSpPr>
        <p:spPr>
          <a:xfrm>
            <a:off x="8229104" y="3930155"/>
            <a:ext cx="2231132" cy="278904"/>
          </a:xfrm>
          <a:prstGeom prst="rect">
            <a:avLst/>
          </a:prstGeom>
          <a:noFill/>
          <a:ln/>
        </p:spPr>
        <p:txBody>
          <a:bodyPr wrap="none" lIns="0" tIns="0" rIns="0" bIns="0" rtlCol="0" anchor="t"/>
          <a:lstStyle/>
          <a:p>
            <a:pPr>
              <a:lnSpc>
                <a:spcPts val="2167"/>
              </a:lnSpc>
            </a:pPr>
            <a:r>
              <a:rPr lang="en-US" sz="1750" kern="0" spc="-35" dirty="0">
                <a:solidFill>
                  <a:srgbClr val="272525"/>
                </a:solidFill>
                <a:latin typeface="Source Serif Pro Semi Bold" pitchFamily="34" charset="0"/>
                <a:ea typeface="Source Serif Pro Semi Bold" pitchFamily="34" charset="-122"/>
                <a:cs typeface="Source Serif Pro Semi Bold" pitchFamily="34" charset="-120"/>
              </a:rPr>
              <a:t>Πολύτιμο Προϊόν</a:t>
            </a:r>
            <a:endParaRPr lang="en-US" sz="1750" dirty="0"/>
          </a:p>
        </p:txBody>
      </p:sp>
      <p:sp>
        <p:nvSpPr>
          <p:cNvPr id="12" name="Text 9"/>
          <p:cNvSpPr/>
          <p:nvPr/>
        </p:nvSpPr>
        <p:spPr>
          <a:xfrm>
            <a:off x="8229105" y="4322763"/>
            <a:ext cx="3103166" cy="909935"/>
          </a:xfrm>
          <a:prstGeom prst="rect">
            <a:avLst/>
          </a:prstGeom>
          <a:noFill/>
          <a:ln/>
        </p:spPr>
        <p:txBody>
          <a:bodyPr wrap="square" lIns="0" tIns="0" rIns="0" bIns="0" rtlCol="0" anchor="t"/>
          <a:lstStyle/>
          <a:p>
            <a:pPr>
              <a:lnSpc>
                <a:spcPts val="2375"/>
              </a:lnSpc>
            </a:pPr>
            <a:r>
              <a:rPr lang="en-US" sz="1458" kern="0" spc="-30" dirty="0">
                <a:solidFill>
                  <a:srgbClr val="272525"/>
                </a:solidFill>
                <a:latin typeface="Source Sans Pro" pitchFamily="34" charset="0"/>
                <a:ea typeface="Source Sans Pro" pitchFamily="34" charset="-122"/>
                <a:cs typeface="Source Sans Pro" pitchFamily="34" charset="-120"/>
              </a:rPr>
              <a:t>Η μαύρη κορινθιακή σταφίδα είναι ένα πολύτιμο και περιζήτητο γαστρονομικό προϊόν με μοναδική γεύση και υφή.</a:t>
            </a:r>
            <a:endParaRPr lang="en-US" sz="1458"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1000">
              <a:schemeClr val="accent6"/>
            </a:gs>
            <a:gs pos="71000">
              <a:schemeClr val="accent1">
                <a:lumMod val="45000"/>
                <a:lumOff val="55000"/>
              </a:schemeClr>
            </a:gs>
            <a:gs pos="33000">
              <a:schemeClr val="accent1">
                <a:alpha val="76000"/>
                <a:lumMod val="50000"/>
                <a:lumOff val="50000"/>
              </a:schemeClr>
            </a:gs>
            <a:gs pos="73000">
              <a:srgbClr val="F9D4D0"/>
            </a:gs>
          </a:gsLst>
          <a:lin ang="2700000" scaled="1"/>
          <a:tileRect/>
        </a:gradFill>
        <a:effectLst/>
      </p:bgPr>
    </p:bg>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4"/>
          <a:stretch>
            <a:fillRect/>
          </a:stretch>
        </p:blipFill>
        <p:spPr>
          <a:xfrm>
            <a:off x="3320503" y="147196"/>
            <a:ext cx="931134" cy="931134"/>
          </a:xfrm>
          <a:prstGeom prst="rect">
            <a:avLst/>
          </a:prstGeom>
        </p:spPr>
      </p:pic>
      <p:pic>
        <p:nvPicPr>
          <p:cNvPr id="7" name="Image 2" descr="preencoded.png"/>
          <p:cNvPicPr>
            <a:picLocks noChangeAspect="1"/>
          </p:cNvPicPr>
          <p:nvPr/>
        </p:nvPicPr>
        <p:blipFill>
          <a:blip r:embed="rId5"/>
          <a:stretch>
            <a:fillRect/>
          </a:stretch>
        </p:blipFill>
        <p:spPr>
          <a:xfrm>
            <a:off x="5403332" y="40420"/>
            <a:ext cx="1039623" cy="1039623"/>
          </a:xfrm>
          <a:prstGeom prst="rect">
            <a:avLst/>
          </a:prstGeom>
        </p:spPr>
      </p:pic>
      <p:pic>
        <p:nvPicPr>
          <p:cNvPr id="10" name="Image 3" descr="preencoded.png"/>
          <p:cNvPicPr>
            <a:picLocks noChangeAspect="1"/>
          </p:cNvPicPr>
          <p:nvPr/>
        </p:nvPicPr>
        <p:blipFill>
          <a:blip r:embed="rId6"/>
          <a:stretch>
            <a:fillRect/>
          </a:stretch>
        </p:blipFill>
        <p:spPr>
          <a:xfrm>
            <a:off x="983702" y="0"/>
            <a:ext cx="1039623" cy="1039623"/>
          </a:xfrm>
          <a:prstGeom prst="rect">
            <a:avLst/>
          </a:prstGeom>
        </p:spPr>
      </p:pic>
      <p:pic>
        <p:nvPicPr>
          <p:cNvPr id="13" name="Image 3" descr="preencoded.png">
            <a:extLst>
              <a:ext uri="{FF2B5EF4-FFF2-40B4-BE49-F238E27FC236}">
                <a16:creationId xmlns:a16="http://schemas.microsoft.com/office/drawing/2014/main" id="{B4AC207B-8891-6854-936E-28FDE2E9A1AF}"/>
              </a:ext>
            </a:extLst>
          </p:cNvPr>
          <p:cNvPicPr>
            <a:picLocks noChangeAspect="1"/>
          </p:cNvPicPr>
          <p:nvPr/>
        </p:nvPicPr>
        <p:blipFill>
          <a:blip r:embed="rId6"/>
          <a:stretch>
            <a:fillRect/>
          </a:stretch>
        </p:blipFill>
        <p:spPr>
          <a:xfrm>
            <a:off x="7758575" y="147195"/>
            <a:ext cx="1039623" cy="1039623"/>
          </a:xfrm>
          <a:prstGeom prst="rect">
            <a:avLst/>
          </a:prstGeom>
        </p:spPr>
      </p:pic>
      <p:pic>
        <p:nvPicPr>
          <p:cNvPr id="14" name="Image 1" descr="preencoded.png">
            <a:extLst>
              <a:ext uri="{FF2B5EF4-FFF2-40B4-BE49-F238E27FC236}">
                <a16:creationId xmlns:a16="http://schemas.microsoft.com/office/drawing/2014/main" id="{F5EB4B0C-A17F-8186-E6A5-640FC5C10E8E}"/>
              </a:ext>
            </a:extLst>
          </p:cNvPr>
          <p:cNvPicPr>
            <a:picLocks noChangeAspect="1"/>
          </p:cNvPicPr>
          <p:nvPr/>
        </p:nvPicPr>
        <p:blipFill>
          <a:blip r:embed="rId4"/>
          <a:stretch>
            <a:fillRect/>
          </a:stretch>
        </p:blipFill>
        <p:spPr>
          <a:xfrm>
            <a:off x="10192329" y="167406"/>
            <a:ext cx="931134" cy="931134"/>
          </a:xfrm>
          <a:prstGeom prst="rect">
            <a:avLst/>
          </a:prstGeom>
        </p:spPr>
      </p:pic>
      <p:pic>
        <p:nvPicPr>
          <p:cNvPr id="15" name="Online Media 14" title="school thing">
            <a:hlinkClick r:id="" action="ppaction://media"/>
            <a:extLst>
              <a:ext uri="{FF2B5EF4-FFF2-40B4-BE49-F238E27FC236}">
                <a16:creationId xmlns:a16="http://schemas.microsoft.com/office/drawing/2014/main" id="{7B74DD44-4855-0A13-075E-954FD492A6D3}"/>
              </a:ext>
            </a:extLst>
          </p:cNvPr>
          <p:cNvPicPr>
            <a:picLocks noRot="1" noChangeAspect="1"/>
          </p:cNvPicPr>
          <p:nvPr>
            <a:videoFile r:link="rId1"/>
          </p:nvPr>
        </p:nvPicPr>
        <p:blipFill>
          <a:blip r:embed="rId7"/>
          <a:stretch>
            <a:fillRect/>
          </a:stretch>
        </p:blipFill>
        <p:spPr>
          <a:xfrm>
            <a:off x="1595915" y="1604439"/>
            <a:ext cx="9027925" cy="5086155"/>
          </a:xfrm>
          <a:prstGeom prst="rect">
            <a:avLst/>
          </a:prstGeom>
        </p:spPr>
      </p:pic>
    </p:spTree>
    <p:extLst>
      <p:ext uri="{BB962C8B-B14F-4D97-AF65-F5344CB8AC3E}">
        <p14:creationId xmlns:p14="http://schemas.microsoft.com/office/powerpoint/2010/main" val="33227607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8" y="0"/>
            <a:ext cx="9743265" cy="6849544"/>
          </a:xfrm>
          <a:custGeom>
            <a:avLst/>
            <a:gdLst/>
            <a:ahLst/>
            <a:cxnLst/>
            <a:rect l="l" t="t" r="r" b="b"/>
            <a:pathLst>
              <a:path w="14632940" h="10287000">
                <a:moveTo>
                  <a:pt x="0" y="10287000"/>
                </a:moveTo>
                <a:lnTo>
                  <a:pt x="14632558" y="10287000"/>
                </a:lnTo>
                <a:lnTo>
                  <a:pt x="14632558" y="0"/>
                </a:lnTo>
                <a:lnTo>
                  <a:pt x="0" y="0"/>
                </a:lnTo>
                <a:lnTo>
                  <a:pt x="0" y="10287000"/>
                </a:lnTo>
                <a:close/>
              </a:path>
            </a:pathLst>
          </a:custGeom>
          <a:solidFill>
            <a:srgbClr val="F9D4D0"/>
          </a:solidFill>
        </p:spPr>
        <p:txBody>
          <a:bodyPr wrap="square" lIns="0" tIns="0" rIns="0" bIns="0" rtlCol="0"/>
          <a:lstStyle/>
          <a:p>
            <a:endParaRPr lang="en-US" sz="1198" dirty="0"/>
          </a:p>
        </p:txBody>
      </p:sp>
      <p:grpSp>
        <p:nvGrpSpPr>
          <p:cNvPr id="3" name="object 3"/>
          <p:cNvGrpSpPr/>
          <p:nvPr/>
        </p:nvGrpSpPr>
        <p:grpSpPr>
          <a:xfrm>
            <a:off x="7162770" y="-481"/>
            <a:ext cx="5017502" cy="6850389"/>
            <a:chOff x="10752480" y="-723"/>
            <a:chExt cx="7535545" cy="10288270"/>
          </a:xfrm>
        </p:grpSpPr>
        <p:sp>
          <p:nvSpPr>
            <p:cNvPr id="4" name="object 4"/>
            <p:cNvSpPr/>
            <p:nvPr/>
          </p:nvSpPr>
          <p:spPr>
            <a:xfrm>
              <a:off x="18279236" y="0"/>
              <a:ext cx="8890" cy="10287000"/>
            </a:xfrm>
            <a:custGeom>
              <a:avLst/>
              <a:gdLst/>
              <a:ahLst/>
              <a:cxnLst/>
              <a:rect l="l" t="t" r="r" b="b"/>
              <a:pathLst>
                <a:path w="8890" h="10287000">
                  <a:moveTo>
                    <a:pt x="0" y="10287000"/>
                  </a:moveTo>
                  <a:lnTo>
                    <a:pt x="8763" y="10287000"/>
                  </a:lnTo>
                  <a:lnTo>
                    <a:pt x="8763" y="0"/>
                  </a:lnTo>
                  <a:lnTo>
                    <a:pt x="0" y="0"/>
                  </a:lnTo>
                  <a:lnTo>
                    <a:pt x="0" y="10287000"/>
                  </a:lnTo>
                  <a:close/>
                </a:path>
              </a:pathLst>
            </a:custGeom>
            <a:solidFill>
              <a:srgbClr val="F9D4D0"/>
            </a:solidFill>
          </p:spPr>
          <p:txBody>
            <a:bodyPr wrap="square" lIns="0" tIns="0" rIns="0" bIns="0" rtlCol="0"/>
            <a:lstStyle/>
            <a:p>
              <a:endParaRPr sz="1198"/>
            </a:p>
          </p:txBody>
        </p:sp>
        <p:sp>
          <p:nvSpPr>
            <p:cNvPr id="5" name="object 5"/>
            <p:cNvSpPr/>
            <p:nvPr/>
          </p:nvSpPr>
          <p:spPr>
            <a:xfrm>
              <a:off x="14632558" y="-723"/>
              <a:ext cx="3646804" cy="10287000"/>
            </a:xfrm>
            <a:custGeom>
              <a:avLst/>
              <a:gdLst/>
              <a:ahLst/>
              <a:cxnLst/>
              <a:rect l="l" t="t" r="r" b="b"/>
              <a:pathLst>
                <a:path w="3646805" h="10287000">
                  <a:moveTo>
                    <a:pt x="3646678" y="0"/>
                  </a:moveTo>
                  <a:lnTo>
                    <a:pt x="0" y="0"/>
                  </a:lnTo>
                  <a:lnTo>
                    <a:pt x="0" y="10286555"/>
                  </a:lnTo>
                  <a:lnTo>
                    <a:pt x="3646678" y="10286555"/>
                  </a:lnTo>
                  <a:lnTo>
                    <a:pt x="3646678" y="0"/>
                  </a:lnTo>
                  <a:close/>
                </a:path>
              </a:pathLst>
            </a:custGeom>
            <a:solidFill>
              <a:srgbClr val="FDF2EF"/>
            </a:solidFill>
          </p:spPr>
          <p:txBody>
            <a:bodyPr wrap="square" lIns="0" tIns="0" rIns="0" bIns="0" rtlCol="0"/>
            <a:lstStyle/>
            <a:p>
              <a:endParaRPr sz="1198"/>
            </a:p>
          </p:txBody>
        </p:sp>
        <p:pic>
          <p:nvPicPr>
            <p:cNvPr id="6" name="object 6"/>
            <p:cNvPicPr/>
            <p:nvPr/>
          </p:nvPicPr>
          <p:blipFill>
            <a:blip r:embed="rId2" cstate="print"/>
            <a:stretch>
              <a:fillRect/>
            </a:stretch>
          </p:blipFill>
          <p:spPr>
            <a:xfrm>
              <a:off x="15279877" y="2791434"/>
              <a:ext cx="105029" cy="100799"/>
            </a:xfrm>
            <a:prstGeom prst="rect">
              <a:avLst/>
            </a:prstGeom>
          </p:spPr>
        </p:pic>
        <p:pic>
          <p:nvPicPr>
            <p:cNvPr id="7" name="object 7"/>
            <p:cNvPicPr/>
            <p:nvPr/>
          </p:nvPicPr>
          <p:blipFill>
            <a:blip r:embed="rId3" cstate="print"/>
            <a:stretch>
              <a:fillRect/>
            </a:stretch>
          </p:blipFill>
          <p:spPr>
            <a:xfrm>
              <a:off x="15281274" y="2256471"/>
              <a:ext cx="100076" cy="101523"/>
            </a:xfrm>
            <a:prstGeom prst="rect">
              <a:avLst/>
            </a:prstGeom>
          </p:spPr>
        </p:pic>
        <p:pic>
          <p:nvPicPr>
            <p:cNvPr id="8" name="object 8"/>
            <p:cNvPicPr/>
            <p:nvPr/>
          </p:nvPicPr>
          <p:blipFill>
            <a:blip r:embed="rId4" cstate="print"/>
            <a:stretch>
              <a:fillRect/>
            </a:stretch>
          </p:blipFill>
          <p:spPr>
            <a:xfrm>
              <a:off x="15279115" y="1722958"/>
              <a:ext cx="104394" cy="100799"/>
            </a:xfrm>
            <a:prstGeom prst="rect">
              <a:avLst/>
            </a:prstGeom>
          </p:spPr>
        </p:pic>
        <p:pic>
          <p:nvPicPr>
            <p:cNvPr id="9" name="object 9"/>
            <p:cNvPicPr/>
            <p:nvPr/>
          </p:nvPicPr>
          <p:blipFill>
            <a:blip r:embed="rId5" cstate="print"/>
            <a:stretch>
              <a:fillRect/>
            </a:stretch>
          </p:blipFill>
          <p:spPr>
            <a:xfrm>
              <a:off x="15279115" y="1188719"/>
              <a:ext cx="104394" cy="100799"/>
            </a:xfrm>
            <a:prstGeom prst="rect">
              <a:avLst/>
            </a:prstGeom>
          </p:spPr>
        </p:pic>
        <p:pic>
          <p:nvPicPr>
            <p:cNvPr id="10" name="object 10"/>
            <p:cNvPicPr/>
            <p:nvPr/>
          </p:nvPicPr>
          <p:blipFill>
            <a:blip r:embed="rId6" cstate="print"/>
            <a:stretch>
              <a:fillRect/>
            </a:stretch>
          </p:blipFill>
          <p:spPr>
            <a:xfrm>
              <a:off x="15281274" y="653757"/>
              <a:ext cx="100076" cy="100799"/>
            </a:xfrm>
            <a:prstGeom prst="rect">
              <a:avLst/>
            </a:prstGeom>
          </p:spPr>
        </p:pic>
        <p:pic>
          <p:nvPicPr>
            <p:cNvPr id="11" name="object 11"/>
            <p:cNvPicPr/>
            <p:nvPr/>
          </p:nvPicPr>
          <p:blipFill>
            <a:blip r:embed="rId7" cstate="print"/>
            <a:stretch>
              <a:fillRect/>
            </a:stretch>
          </p:blipFill>
          <p:spPr>
            <a:xfrm>
              <a:off x="15838550" y="2791434"/>
              <a:ext cx="105790" cy="98087"/>
            </a:xfrm>
            <a:prstGeom prst="rect">
              <a:avLst/>
            </a:prstGeom>
          </p:spPr>
        </p:pic>
        <p:pic>
          <p:nvPicPr>
            <p:cNvPr id="12" name="object 12"/>
            <p:cNvPicPr/>
            <p:nvPr/>
          </p:nvPicPr>
          <p:blipFill>
            <a:blip r:embed="rId8" cstate="print"/>
            <a:stretch>
              <a:fillRect/>
            </a:stretch>
          </p:blipFill>
          <p:spPr>
            <a:xfrm>
              <a:off x="15839947" y="2256471"/>
              <a:ext cx="100076" cy="100716"/>
            </a:xfrm>
            <a:prstGeom prst="rect">
              <a:avLst/>
            </a:prstGeom>
          </p:spPr>
        </p:pic>
        <p:pic>
          <p:nvPicPr>
            <p:cNvPr id="13" name="object 13"/>
            <p:cNvPicPr/>
            <p:nvPr/>
          </p:nvPicPr>
          <p:blipFill>
            <a:blip r:embed="rId9" cstate="print"/>
            <a:stretch>
              <a:fillRect/>
            </a:stretch>
          </p:blipFill>
          <p:spPr>
            <a:xfrm>
              <a:off x="15839947" y="1722958"/>
              <a:ext cx="100076" cy="100009"/>
            </a:xfrm>
            <a:prstGeom prst="rect">
              <a:avLst/>
            </a:prstGeom>
          </p:spPr>
        </p:pic>
        <p:pic>
          <p:nvPicPr>
            <p:cNvPr id="14" name="object 14"/>
            <p:cNvPicPr/>
            <p:nvPr/>
          </p:nvPicPr>
          <p:blipFill>
            <a:blip r:embed="rId10" cstate="print"/>
            <a:stretch>
              <a:fillRect/>
            </a:stretch>
          </p:blipFill>
          <p:spPr>
            <a:xfrm>
              <a:off x="15839947" y="1188719"/>
              <a:ext cx="100076" cy="99727"/>
            </a:xfrm>
            <a:prstGeom prst="rect">
              <a:avLst/>
            </a:prstGeom>
          </p:spPr>
        </p:pic>
        <p:pic>
          <p:nvPicPr>
            <p:cNvPr id="15" name="object 15"/>
            <p:cNvPicPr/>
            <p:nvPr/>
          </p:nvPicPr>
          <p:blipFill>
            <a:blip r:embed="rId11" cstate="print"/>
            <a:stretch>
              <a:fillRect/>
            </a:stretch>
          </p:blipFill>
          <p:spPr>
            <a:xfrm>
              <a:off x="15839947" y="653757"/>
              <a:ext cx="100076" cy="100723"/>
            </a:xfrm>
            <a:prstGeom prst="rect">
              <a:avLst/>
            </a:prstGeom>
          </p:spPr>
        </p:pic>
        <p:pic>
          <p:nvPicPr>
            <p:cNvPr id="16" name="object 16"/>
            <p:cNvPicPr/>
            <p:nvPr/>
          </p:nvPicPr>
          <p:blipFill>
            <a:blip r:embed="rId12" cstate="print"/>
            <a:stretch>
              <a:fillRect/>
            </a:stretch>
          </p:blipFill>
          <p:spPr>
            <a:xfrm>
              <a:off x="16400144" y="2791434"/>
              <a:ext cx="105790" cy="101197"/>
            </a:xfrm>
            <a:prstGeom prst="rect">
              <a:avLst/>
            </a:prstGeom>
          </p:spPr>
        </p:pic>
        <p:pic>
          <p:nvPicPr>
            <p:cNvPr id="17" name="object 17"/>
            <p:cNvPicPr/>
            <p:nvPr/>
          </p:nvPicPr>
          <p:blipFill>
            <a:blip r:embed="rId13" cstate="print"/>
            <a:stretch>
              <a:fillRect/>
            </a:stretch>
          </p:blipFill>
          <p:spPr>
            <a:xfrm>
              <a:off x="16399382" y="2256471"/>
              <a:ext cx="100838" cy="100716"/>
            </a:xfrm>
            <a:prstGeom prst="rect">
              <a:avLst/>
            </a:prstGeom>
          </p:spPr>
        </p:pic>
        <p:pic>
          <p:nvPicPr>
            <p:cNvPr id="18" name="object 18"/>
            <p:cNvPicPr/>
            <p:nvPr/>
          </p:nvPicPr>
          <p:blipFill>
            <a:blip r:embed="rId14" cstate="print"/>
            <a:stretch>
              <a:fillRect/>
            </a:stretch>
          </p:blipFill>
          <p:spPr>
            <a:xfrm>
              <a:off x="16399382" y="1722958"/>
              <a:ext cx="100838" cy="100009"/>
            </a:xfrm>
            <a:prstGeom prst="rect">
              <a:avLst/>
            </a:prstGeom>
          </p:spPr>
        </p:pic>
        <p:pic>
          <p:nvPicPr>
            <p:cNvPr id="19" name="object 19"/>
            <p:cNvPicPr/>
            <p:nvPr/>
          </p:nvPicPr>
          <p:blipFill>
            <a:blip r:embed="rId15" cstate="print"/>
            <a:stretch>
              <a:fillRect/>
            </a:stretch>
          </p:blipFill>
          <p:spPr>
            <a:xfrm>
              <a:off x="16399382" y="1189430"/>
              <a:ext cx="100838" cy="99412"/>
            </a:xfrm>
            <a:prstGeom prst="rect">
              <a:avLst/>
            </a:prstGeom>
          </p:spPr>
        </p:pic>
        <p:pic>
          <p:nvPicPr>
            <p:cNvPr id="20" name="object 20"/>
            <p:cNvPicPr/>
            <p:nvPr/>
          </p:nvPicPr>
          <p:blipFill>
            <a:blip r:embed="rId16" cstate="print"/>
            <a:stretch>
              <a:fillRect/>
            </a:stretch>
          </p:blipFill>
          <p:spPr>
            <a:xfrm>
              <a:off x="16399382" y="653757"/>
              <a:ext cx="100838" cy="100723"/>
            </a:xfrm>
            <a:prstGeom prst="rect">
              <a:avLst/>
            </a:prstGeom>
          </p:spPr>
        </p:pic>
        <p:pic>
          <p:nvPicPr>
            <p:cNvPr id="21" name="object 21"/>
            <p:cNvPicPr/>
            <p:nvPr/>
          </p:nvPicPr>
          <p:blipFill>
            <a:blip r:embed="rId17" cstate="print"/>
            <a:stretch>
              <a:fillRect/>
            </a:stretch>
          </p:blipFill>
          <p:spPr>
            <a:xfrm>
              <a:off x="16961738" y="2791434"/>
              <a:ext cx="105790" cy="98087"/>
            </a:xfrm>
            <a:prstGeom prst="rect">
              <a:avLst/>
            </a:prstGeom>
          </p:spPr>
        </p:pic>
        <p:pic>
          <p:nvPicPr>
            <p:cNvPr id="22" name="object 22"/>
            <p:cNvPicPr/>
            <p:nvPr/>
          </p:nvPicPr>
          <p:blipFill>
            <a:blip r:embed="rId18" cstate="print"/>
            <a:stretch>
              <a:fillRect/>
            </a:stretch>
          </p:blipFill>
          <p:spPr>
            <a:xfrm>
              <a:off x="16960976" y="2256471"/>
              <a:ext cx="100076" cy="100716"/>
            </a:xfrm>
            <a:prstGeom prst="rect">
              <a:avLst/>
            </a:prstGeom>
          </p:spPr>
        </p:pic>
        <p:pic>
          <p:nvPicPr>
            <p:cNvPr id="23" name="object 23"/>
            <p:cNvPicPr/>
            <p:nvPr/>
          </p:nvPicPr>
          <p:blipFill>
            <a:blip r:embed="rId19" cstate="print"/>
            <a:stretch>
              <a:fillRect/>
            </a:stretch>
          </p:blipFill>
          <p:spPr>
            <a:xfrm>
              <a:off x="16960976" y="1722958"/>
              <a:ext cx="100076" cy="100009"/>
            </a:xfrm>
            <a:prstGeom prst="rect">
              <a:avLst/>
            </a:prstGeom>
          </p:spPr>
        </p:pic>
        <p:pic>
          <p:nvPicPr>
            <p:cNvPr id="24" name="object 24"/>
            <p:cNvPicPr/>
            <p:nvPr/>
          </p:nvPicPr>
          <p:blipFill>
            <a:blip r:embed="rId20" cstate="print"/>
            <a:stretch>
              <a:fillRect/>
            </a:stretch>
          </p:blipFill>
          <p:spPr>
            <a:xfrm>
              <a:off x="16960976" y="1189430"/>
              <a:ext cx="100076" cy="99309"/>
            </a:xfrm>
            <a:prstGeom prst="rect">
              <a:avLst/>
            </a:prstGeom>
          </p:spPr>
        </p:pic>
        <p:pic>
          <p:nvPicPr>
            <p:cNvPr id="25" name="object 25"/>
            <p:cNvPicPr/>
            <p:nvPr/>
          </p:nvPicPr>
          <p:blipFill>
            <a:blip r:embed="rId21" cstate="print"/>
            <a:stretch>
              <a:fillRect/>
            </a:stretch>
          </p:blipFill>
          <p:spPr>
            <a:xfrm>
              <a:off x="16960976" y="653757"/>
              <a:ext cx="100076" cy="100723"/>
            </a:xfrm>
            <a:prstGeom prst="rect">
              <a:avLst/>
            </a:prstGeom>
          </p:spPr>
        </p:pic>
        <p:pic>
          <p:nvPicPr>
            <p:cNvPr id="26" name="object 26"/>
            <p:cNvPicPr/>
            <p:nvPr/>
          </p:nvPicPr>
          <p:blipFill>
            <a:blip r:embed="rId22" cstate="print"/>
            <a:stretch>
              <a:fillRect/>
            </a:stretch>
          </p:blipFill>
          <p:spPr>
            <a:xfrm>
              <a:off x="17521172" y="2791435"/>
              <a:ext cx="101091" cy="100634"/>
            </a:xfrm>
            <a:prstGeom prst="rect">
              <a:avLst/>
            </a:prstGeom>
          </p:spPr>
        </p:pic>
        <p:pic>
          <p:nvPicPr>
            <p:cNvPr id="27" name="object 27"/>
            <p:cNvPicPr/>
            <p:nvPr/>
          </p:nvPicPr>
          <p:blipFill>
            <a:blip r:embed="rId23" cstate="print"/>
            <a:stretch>
              <a:fillRect/>
            </a:stretch>
          </p:blipFill>
          <p:spPr>
            <a:xfrm>
              <a:off x="17521173" y="2256471"/>
              <a:ext cx="100838" cy="100716"/>
            </a:xfrm>
            <a:prstGeom prst="rect">
              <a:avLst/>
            </a:prstGeom>
          </p:spPr>
        </p:pic>
        <p:pic>
          <p:nvPicPr>
            <p:cNvPr id="28" name="object 28"/>
            <p:cNvPicPr/>
            <p:nvPr/>
          </p:nvPicPr>
          <p:blipFill>
            <a:blip r:embed="rId24" cstate="print"/>
            <a:stretch>
              <a:fillRect/>
            </a:stretch>
          </p:blipFill>
          <p:spPr>
            <a:xfrm>
              <a:off x="17521173" y="1722958"/>
              <a:ext cx="100838" cy="100009"/>
            </a:xfrm>
            <a:prstGeom prst="rect">
              <a:avLst/>
            </a:prstGeom>
          </p:spPr>
        </p:pic>
        <p:pic>
          <p:nvPicPr>
            <p:cNvPr id="29" name="object 29"/>
            <p:cNvPicPr/>
            <p:nvPr/>
          </p:nvPicPr>
          <p:blipFill>
            <a:blip r:embed="rId25" cstate="print"/>
            <a:stretch>
              <a:fillRect/>
            </a:stretch>
          </p:blipFill>
          <p:spPr>
            <a:xfrm>
              <a:off x="17521173" y="1189430"/>
              <a:ext cx="100838" cy="99412"/>
            </a:xfrm>
            <a:prstGeom prst="rect">
              <a:avLst/>
            </a:prstGeom>
          </p:spPr>
        </p:pic>
        <p:pic>
          <p:nvPicPr>
            <p:cNvPr id="30" name="object 30"/>
            <p:cNvPicPr/>
            <p:nvPr/>
          </p:nvPicPr>
          <p:blipFill>
            <a:blip r:embed="rId26" cstate="print"/>
            <a:stretch>
              <a:fillRect/>
            </a:stretch>
          </p:blipFill>
          <p:spPr>
            <a:xfrm>
              <a:off x="17521173" y="653757"/>
              <a:ext cx="100838" cy="100723"/>
            </a:xfrm>
            <a:prstGeom prst="rect">
              <a:avLst/>
            </a:prstGeom>
          </p:spPr>
        </p:pic>
        <p:pic>
          <p:nvPicPr>
            <p:cNvPr id="31" name="object 31"/>
            <p:cNvPicPr/>
            <p:nvPr/>
          </p:nvPicPr>
          <p:blipFill>
            <a:blip r:embed="rId27" cstate="print"/>
            <a:stretch>
              <a:fillRect/>
            </a:stretch>
          </p:blipFill>
          <p:spPr>
            <a:xfrm>
              <a:off x="10752480" y="2237764"/>
              <a:ext cx="5657850" cy="5810249"/>
            </a:xfrm>
            <a:prstGeom prst="rect">
              <a:avLst/>
            </a:prstGeom>
          </p:spPr>
        </p:pic>
      </p:grpSp>
      <p:sp>
        <p:nvSpPr>
          <p:cNvPr id="32" name="object 32"/>
          <p:cNvSpPr txBox="1">
            <a:spLocks noGrp="1"/>
          </p:cNvSpPr>
          <p:nvPr>
            <p:ph type="title"/>
          </p:nvPr>
        </p:nvSpPr>
        <p:spPr>
          <a:xfrm>
            <a:off x="561399" y="372380"/>
            <a:ext cx="7001756" cy="624092"/>
          </a:xfrm>
          <a:prstGeom prst="rect">
            <a:avLst/>
          </a:prstGeom>
        </p:spPr>
        <p:txBody>
          <a:bodyPr vert="horz" wrap="square" lIns="0" tIns="8456" rIns="0" bIns="0" rtlCol="0" anchor="ctr">
            <a:spAutoFit/>
          </a:bodyPr>
          <a:lstStyle/>
          <a:p>
            <a:pPr marL="360211">
              <a:lnSpc>
                <a:spcPct val="100000"/>
              </a:lnSpc>
              <a:spcBef>
                <a:spcPts val="67"/>
              </a:spcBef>
            </a:pPr>
            <a:r>
              <a:rPr lang="en-US" sz="3900" spc="152" dirty="0">
                <a:solidFill>
                  <a:schemeClr val="accent5">
                    <a:lumMod val="60000"/>
                    <a:lumOff val="40000"/>
                  </a:schemeClr>
                </a:solidFill>
              </a:rPr>
              <a:t>  </a:t>
            </a:r>
            <a:r>
              <a:rPr sz="3900" spc="152" dirty="0">
                <a:solidFill>
                  <a:schemeClr val="accent5">
                    <a:lumMod val="60000"/>
                    <a:lumOff val="40000"/>
                  </a:schemeClr>
                </a:solidFill>
              </a:rPr>
              <a:t>Τεχνικές</a:t>
            </a:r>
            <a:r>
              <a:rPr sz="3900" spc="110" dirty="0">
                <a:solidFill>
                  <a:schemeClr val="accent5">
                    <a:lumMod val="60000"/>
                    <a:lumOff val="40000"/>
                  </a:schemeClr>
                </a:solidFill>
              </a:rPr>
              <a:t> </a:t>
            </a:r>
            <a:r>
              <a:rPr sz="3900" spc="346" dirty="0">
                <a:solidFill>
                  <a:schemeClr val="accent5">
                    <a:lumMod val="60000"/>
                    <a:lumOff val="40000"/>
                  </a:schemeClr>
                </a:solidFill>
              </a:rPr>
              <a:t>καλλιέργειας</a:t>
            </a:r>
            <a:endParaRPr sz="3900" dirty="0">
              <a:solidFill>
                <a:schemeClr val="accent5">
                  <a:lumMod val="60000"/>
                  <a:lumOff val="40000"/>
                </a:schemeClr>
              </a:solidFill>
            </a:endParaRPr>
          </a:p>
        </p:txBody>
      </p:sp>
      <p:pic>
        <p:nvPicPr>
          <p:cNvPr id="1026" name="Picture 2" descr="Open photo">
            <a:extLst>
              <a:ext uri="{FF2B5EF4-FFF2-40B4-BE49-F238E27FC236}">
                <a16:creationId xmlns:a16="http://schemas.microsoft.com/office/drawing/2014/main" id="{2E81E802-7EA5-200F-3C84-61D60215D9D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682650" y="-963"/>
            <a:ext cx="4558059" cy="6849543"/>
          </a:xfrm>
          <a:prstGeom prst="rect">
            <a:avLst/>
          </a:prstGeom>
          <a:noFill/>
          <a:extLst>
            <a:ext uri="{909E8E84-426E-40DD-AFC4-6F175D3DCCD1}">
              <a14:hiddenFill xmlns:a14="http://schemas.microsoft.com/office/drawing/2010/main">
                <a:solidFill>
                  <a:srgbClr val="FFFFFF"/>
                </a:solidFill>
              </a14:hiddenFill>
            </a:ext>
          </a:extLst>
        </p:spPr>
      </p:pic>
      <p:sp>
        <p:nvSpPr>
          <p:cNvPr id="34" name="object 2">
            <a:extLst>
              <a:ext uri="{FF2B5EF4-FFF2-40B4-BE49-F238E27FC236}">
                <a16:creationId xmlns:a16="http://schemas.microsoft.com/office/drawing/2014/main" id="{2A261BA1-72BD-D0B9-297F-358F462336AF}"/>
              </a:ext>
            </a:extLst>
          </p:cNvPr>
          <p:cNvSpPr/>
          <p:nvPr/>
        </p:nvSpPr>
        <p:spPr>
          <a:xfrm>
            <a:off x="6176016" y="462405"/>
            <a:ext cx="1515204" cy="5946739"/>
          </a:xfrm>
          <a:custGeom>
            <a:avLst/>
            <a:gdLst/>
            <a:ahLst/>
            <a:cxnLst/>
            <a:rect l="l" t="t" r="r" b="b"/>
            <a:pathLst>
              <a:path w="14632940" h="10287000">
                <a:moveTo>
                  <a:pt x="0" y="10287000"/>
                </a:moveTo>
                <a:lnTo>
                  <a:pt x="14632558" y="10287000"/>
                </a:lnTo>
                <a:lnTo>
                  <a:pt x="14632558" y="0"/>
                </a:lnTo>
                <a:lnTo>
                  <a:pt x="0" y="0"/>
                </a:lnTo>
                <a:lnTo>
                  <a:pt x="0" y="10287000"/>
                </a:lnTo>
                <a:close/>
              </a:path>
            </a:pathLst>
          </a:custGeom>
          <a:solidFill>
            <a:srgbClr val="F9D4D0"/>
          </a:solidFill>
        </p:spPr>
        <p:txBody>
          <a:bodyPr wrap="square" lIns="0" tIns="0" rIns="0" bIns="0" rtlCol="0"/>
          <a:lstStyle/>
          <a:p>
            <a:endParaRPr sz="1198"/>
          </a:p>
        </p:txBody>
      </p:sp>
      <p:sp>
        <p:nvSpPr>
          <p:cNvPr id="36" name="TextBox 35">
            <a:extLst>
              <a:ext uri="{FF2B5EF4-FFF2-40B4-BE49-F238E27FC236}">
                <a16:creationId xmlns:a16="http://schemas.microsoft.com/office/drawing/2014/main" id="{4FDC0EF1-6612-0B38-041A-4E41724848B6}"/>
              </a:ext>
            </a:extLst>
          </p:cNvPr>
          <p:cNvSpPr txBox="1"/>
          <p:nvPr/>
        </p:nvSpPr>
        <p:spPr>
          <a:xfrm>
            <a:off x="824389" y="1923973"/>
            <a:ext cx="5681577" cy="2265492"/>
          </a:xfrm>
          <a:prstGeom prst="rect">
            <a:avLst/>
          </a:prstGeom>
          <a:noFill/>
        </p:spPr>
        <p:txBody>
          <a:bodyPr wrap="square">
            <a:spAutoFit/>
          </a:bodyPr>
          <a:lstStyle/>
          <a:p>
            <a:pPr marL="8456" marR="4651" indent="588513" algn="ctr">
              <a:spcBef>
                <a:spcPts val="67"/>
              </a:spcBef>
            </a:pPr>
            <a:r>
              <a:rPr lang="el-GR" sz="1600" spc="93" dirty="0">
                <a:solidFill>
                  <a:srgbClr val="EA5458"/>
                </a:solidFill>
                <a:latin typeface="Microsoft Sans Serif"/>
                <a:cs typeface="Microsoft Sans Serif"/>
              </a:rPr>
              <a:t>Οι</a:t>
            </a:r>
            <a:r>
              <a:rPr lang="el-GR" sz="1600" dirty="0">
                <a:solidFill>
                  <a:srgbClr val="EA5458"/>
                </a:solidFill>
                <a:latin typeface="Microsoft Sans Serif"/>
                <a:cs typeface="Microsoft Sans Serif"/>
              </a:rPr>
              <a:t> </a:t>
            </a:r>
            <a:r>
              <a:rPr lang="el-GR" sz="1600" spc="37" dirty="0">
                <a:solidFill>
                  <a:srgbClr val="EA5458"/>
                </a:solidFill>
                <a:latin typeface="Microsoft Sans Serif"/>
                <a:cs typeface="Microsoft Sans Serif"/>
              </a:rPr>
              <a:t>αποτελεσματικές</a:t>
            </a:r>
            <a:r>
              <a:rPr lang="el-GR" sz="1600" dirty="0">
                <a:solidFill>
                  <a:srgbClr val="EA5458"/>
                </a:solidFill>
                <a:latin typeface="Microsoft Sans Serif"/>
                <a:cs typeface="Microsoft Sans Serif"/>
              </a:rPr>
              <a:t> </a:t>
            </a:r>
            <a:r>
              <a:rPr lang="el-GR" sz="1600" spc="-7" dirty="0">
                <a:solidFill>
                  <a:srgbClr val="EA5458"/>
                </a:solidFill>
                <a:latin typeface="Arial Black"/>
                <a:cs typeface="Arial Black"/>
              </a:rPr>
              <a:t>τεχνικές </a:t>
            </a:r>
            <a:r>
              <a:rPr lang="el-GR" sz="1600" spc="-13" dirty="0">
                <a:solidFill>
                  <a:srgbClr val="EA5458"/>
                </a:solidFill>
                <a:latin typeface="Arial Black"/>
                <a:cs typeface="Arial Black"/>
              </a:rPr>
              <a:t>καλλιέργειας</a:t>
            </a:r>
            <a:r>
              <a:rPr lang="el-GR" sz="1600" spc="-120" dirty="0">
                <a:solidFill>
                  <a:srgbClr val="EA5458"/>
                </a:solidFill>
                <a:latin typeface="Arial Black"/>
                <a:cs typeface="Arial Black"/>
              </a:rPr>
              <a:t> </a:t>
            </a:r>
            <a:r>
              <a:rPr lang="el-GR" sz="1600" spc="87" dirty="0">
                <a:solidFill>
                  <a:srgbClr val="EA5458"/>
                </a:solidFill>
                <a:latin typeface="Microsoft Sans Serif"/>
                <a:cs typeface="Microsoft Sans Serif"/>
              </a:rPr>
              <a:t>περιλαμβάνουν</a:t>
            </a:r>
            <a:r>
              <a:rPr lang="el-GR" sz="1600" spc="7" dirty="0">
                <a:solidFill>
                  <a:srgbClr val="EA5458"/>
                </a:solidFill>
                <a:latin typeface="Microsoft Sans Serif"/>
                <a:cs typeface="Microsoft Sans Serif"/>
              </a:rPr>
              <a:t> </a:t>
            </a:r>
            <a:r>
              <a:rPr lang="el-GR" sz="1600" spc="-17" dirty="0">
                <a:solidFill>
                  <a:srgbClr val="EA5458"/>
                </a:solidFill>
                <a:latin typeface="Microsoft Sans Serif"/>
                <a:cs typeface="Microsoft Sans Serif"/>
              </a:rPr>
              <a:t>το </a:t>
            </a:r>
            <a:r>
              <a:rPr lang="el-GR" sz="1600" spc="57" dirty="0">
                <a:solidFill>
                  <a:srgbClr val="EA5458"/>
                </a:solidFill>
                <a:latin typeface="Microsoft Sans Serif"/>
                <a:cs typeface="Microsoft Sans Serif"/>
              </a:rPr>
              <a:t>κατάλληλο</a:t>
            </a:r>
            <a:r>
              <a:rPr lang="el-GR" sz="1600" spc="-27" dirty="0">
                <a:solidFill>
                  <a:srgbClr val="EA5458"/>
                </a:solidFill>
                <a:latin typeface="Microsoft Sans Serif"/>
                <a:cs typeface="Microsoft Sans Serif"/>
              </a:rPr>
              <a:t> </a:t>
            </a:r>
            <a:r>
              <a:rPr lang="el-GR" sz="1600" spc="-37" dirty="0">
                <a:solidFill>
                  <a:srgbClr val="EA5458"/>
                </a:solidFill>
                <a:latin typeface="Arial Black"/>
                <a:cs typeface="Arial Black"/>
              </a:rPr>
              <a:t>κλάδεμα</a:t>
            </a:r>
            <a:r>
              <a:rPr lang="el-GR" sz="1600" spc="-37" dirty="0">
                <a:solidFill>
                  <a:srgbClr val="EA5458"/>
                </a:solidFill>
                <a:latin typeface="Microsoft Sans Serif"/>
                <a:cs typeface="Microsoft Sans Serif"/>
              </a:rPr>
              <a:t>,</a:t>
            </a:r>
            <a:r>
              <a:rPr lang="el-GR" sz="1600" spc="-23" dirty="0">
                <a:solidFill>
                  <a:srgbClr val="EA5458"/>
                </a:solidFill>
                <a:latin typeface="Microsoft Sans Serif"/>
                <a:cs typeface="Microsoft Sans Serif"/>
              </a:rPr>
              <a:t> </a:t>
            </a:r>
            <a:r>
              <a:rPr lang="el-GR" sz="1600" spc="47" dirty="0">
                <a:solidFill>
                  <a:srgbClr val="EA5458"/>
                </a:solidFill>
                <a:latin typeface="Microsoft Sans Serif"/>
                <a:cs typeface="Microsoft Sans Serif"/>
              </a:rPr>
              <a:t>την</a:t>
            </a:r>
            <a:r>
              <a:rPr lang="el-GR" sz="1600" spc="-27" dirty="0">
                <a:solidFill>
                  <a:srgbClr val="EA5458"/>
                </a:solidFill>
                <a:latin typeface="Microsoft Sans Serif"/>
                <a:cs typeface="Microsoft Sans Serif"/>
              </a:rPr>
              <a:t> </a:t>
            </a:r>
            <a:r>
              <a:rPr lang="el-GR" sz="1600" spc="-53" dirty="0">
                <a:solidFill>
                  <a:srgbClr val="EA5458"/>
                </a:solidFill>
                <a:latin typeface="Arial Black"/>
                <a:cs typeface="Arial Black"/>
              </a:rPr>
              <a:t>άρδευση</a:t>
            </a:r>
            <a:endParaRPr lang="el-GR" sz="1600" dirty="0">
              <a:latin typeface="Arial Black"/>
              <a:cs typeface="Arial Black"/>
            </a:endParaRPr>
          </a:p>
          <a:p>
            <a:pPr marL="164885" marR="4651" indent="1171954" algn="ctr">
              <a:lnSpc>
                <a:spcPts val="2230"/>
              </a:lnSpc>
              <a:spcBef>
                <a:spcPts val="63"/>
              </a:spcBef>
            </a:pPr>
            <a:r>
              <a:rPr lang="el-GR" sz="1600" spc="103" dirty="0">
                <a:solidFill>
                  <a:srgbClr val="EA5458"/>
                </a:solidFill>
                <a:latin typeface="Microsoft Sans Serif"/>
                <a:cs typeface="Microsoft Sans Serif"/>
              </a:rPr>
              <a:t>και</a:t>
            </a:r>
            <a:r>
              <a:rPr lang="el-GR" sz="1600" spc="17" dirty="0">
                <a:solidFill>
                  <a:srgbClr val="EA5458"/>
                </a:solidFill>
                <a:latin typeface="Microsoft Sans Serif"/>
                <a:cs typeface="Microsoft Sans Serif"/>
              </a:rPr>
              <a:t> </a:t>
            </a:r>
            <a:r>
              <a:rPr lang="el-GR" sz="1600" dirty="0">
                <a:solidFill>
                  <a:srgbClr val="EA5458"/>
                </a:solidFill>
                <a:latin typeface="Microsoft Sans Serif"/>
                <a:cs typeface="Microsoft Sans Serif"/>
              </a:rPr>
              <a:t>τη</a:t>
            </a:r>
            <a:r>
              <a:rPr lang="el-GR" sz="1600" spc="17" dirty="0">
                <a:solidFill>
                  <a:srgbClr val="EA5458"/>
                </a:solidFill>
                <a:latin typeface="Microsoft Sans Serif"/>
                <a:cs typeface="Microsoft Sans Serif"/>
              </a:rPr>
              <a:t> </a:t>
            </a:r>
            <a:r>
              <a:rPr lang="el-GR" sz="1600" spc="-23" dirty="0">
                <a:solidFill>
                  <a:srgbClr val="EA5458"/>
                </a:solidFill>
                <a:latin typeface="Arial Black"/>
                <a:cs typeface="Arial Black"/>
              </a:rPr>
              <a:t>διαχείριση</a:t>
            </a:r>
            <a:r>
              <a:rPr lang="el-GR" sz="1600" spc="-110" dirty="0">
                <a:solidFill>
                  <a:srgbClr val="EA5458"/>
                </a:solidFill>
                <a:latin typeface="Arial Black"/>
                <a:cs typeface="Arial Black"/>
              </a:rPr>
              <a:t> </a:t>
            </a:r>
            <a:r>
              <a:rPr lang="el-GR" sz="1600" spc="-17" dirty="0">
                <a:solidFill>
                  <a:srgbClr val="EA5458"/>
                </a:solidFill>
                <a:latin typeface="Arial Black"/>
                <a:cs typeface="Arial Black"/>
              </a:rPr>
              <a:t>των </a:t>
            </a:r>
            <a:r>
              <a:rPr lang="el-GR" sz="1600" spc="-30" dirty="0">
                <a:solidFill>
                  <a:srgbClr val="EA5458"/>
                </a:solidFill>
                <a:latin typeface="Arial Black"/>
                <a:cs typeface="Arial Black"/>
              </a:rPr>
              <a:t>παρασίτων</a:t>
            </a:r>
            <a:r>
              <a:rPr lang="el-GR" sz="1600" spc="-30" dirty="0">
                <a:solidFill>
                  <a:srgbClr val="EA5458"/>
                </a:solidFill>
                <a:latin typeface="Microsoft Sans Serif"/>
                <a:cs typeface="Microsoft Sans Serif"/>
              </a:rPr>
              <a:t>.</a:t>
            </a:r>
            <a:r>
              <a:rPr lang="el-GR" sz="1600" spc="-27" dirty="0">
                <a:solidFill>
                  <a:srgbClr val="EA5458"/>
                </a:solidFill>
                <a:latin typeface="Microsoft Sans Serif"/>
                <a:cs typeface="Microsoft Sans Serif"/>
              </a:rPr>
              <a:t> </a:t>
            </a:r>
            <a:r>
              <a:rPr lang="el-GR" sz="1600" dirty="0">
                <a:solidFill>
                  <a:srgbClr val="EA5458"/>
                </a:solidFill>
                <a:latin typeface="Microsoft Sans Serif"/>
                <a:cs typeface="Microsoft Sans Serif"/>
              </a:rPr>
              <a:t>Κάθε</a:t>
            </a:r>
            <a:r>
              <a:rPr lang="el-GR" sz="1600" spc="-27" dirty="0">
                <a:solidFill>
                  <a:srgbClr val="EA5458"/>
                </a:solidFill>
                <a:latin typeface="Microsoft Sans Serif"/>
                <a:cs typeface="Microsoft Sans Serif"/>
              </a:rPr>
              <a:t> </a:t>
            </a:r>
            <a:r>
              <a:rPr lang="el-GR" sz="1600" spc="60" dirty="0">
                <a:solidFill>
                  <a:srgbClr val="EA5458"/>
                </a:solidFill>
                <a:latin typeface="Microsoft Sans Serif"/>
                <a:cs typeface="Microsoft Sans Serif"/>
              </a:rPr>
              <a:t>τεχνική</a:t>
            </a:r>
            <a:r>
              <a:rPr lang="el-GR" sz="1600" spc="-23" dirty="0">
                <a:solidFill>
                  <a:srgbClr val="EA5458"/>
                </a:solidFill>
                <a:latin typeface="Microsoft Sans Serif"/>
                <a:cs typeface="Microsoft Sans Serif"/>
              </a:rPr>
              <a:t> </a:t>
            </a:r>
            <a:r>
              <a:rPr lang="el-GR" sz="1600" spc="90" dirty="0">
                <a:solidFill>
                  <a:srgbClr val="EA5458"/>
                </a:solidFill>
                <a:latin typeface="Microsoft Sans Serif"/>
                <a:cs typeface="Microsoft Sans Serif"/>
              </a:rPr>
              <a:t>παίζει </a:t>
            </a:r>
            <a:r>
              <a:rPr lang="el-GR" sz="1600" spc="73" dirty="0">
                <a:solidFill>
                  <a:srgbClr val="EA5458"/>
                </a:solidFill>
                <a:latin typeface="Microsoft Sans Serif"/>
                <a:cs typeface="Microsoft Sans Serif"/>
              </a:rPr>
              <a:t>ζωτικό</a:t>
            </a:r>
            <a:r>
              <a:rPr lang="el-GR" sz="1600" spc="-10" dirty="0">
                <a:solidFill>
                  <a:srgbClr val="EA5458"/>
                </a:solidFill>
                <a:latin typeface="Microsoft Sans Serif"/>
                <a:cs typeface="Microsoft Sans Serif"/>
              </a:rPr>
              <a:t> </a:t>
            </a:r>
            <a:r>
              <a:rPr lang="el-GR" sz="1600" spc="70" dirty="0">
                <a:solidFill>
                  <a:srgbClr val="EA5458"/>
                </a:solidFill>
                <a:latin typeface="Microsoft Sans Serif"/>
                <a:cs typeface="Microsoft Sans Serif"/>
              </a:rPr>
              <a:t>ρόλο</a:t>
            </a:r>
            <a:r>
              <a:rPr lang="el-GR" sz="1600" spc="-7" dirty="0">
                <a:solidFill>
                  <a:srgbClr val="EA5458"/>
                </a:solidFill>
                <a:latin typeface="Microsoft Sans Serif"/>
                <a:cs typeface="Microsoft Sans Serif"/>
              </a:rPr>
              <a:t> </a:t>
            </a:r>
            <a:r>
              <a:rPr lang="el-GR" sz="1600" spc="40" dirty="0">
                <a:solidFill>
                  <a:srgbClr val="EA5458"/>
                </a:solidFill>
                <a:latin typeface="Microsoft Sans Serif"/>
                <a:cs typeface="Microsoft Sans Serif"/>
              </a:rPr>
              <a:t>στη</a:t>
            </a:r>
            <a:r>
              <a:rPr lang="el-GR" sz="1600" spc="-10" dirty="0">
                <a:solidFill>
                  <a:srgbClr val="EA5458"/>
                </a:solidFill>
                <a:latin typeface="Microsoft Sans Serif"/>
                <a:cs typeface="Microsoft Sans Serif"/>
              </a:rPr>
              <a:t> </a:t>
            </a:r>
            <a:r>
              <a:rPr lang="el-GR" sz="1600" spc="103" dirty="0">
                <a:solidFill>
                  <a:srgbClr val="EA5458"/>
                </a:solidFill>
                <a:latin typeface="Microsoft Sans Serif"/>
                <a:cs typeface="Microsoft Sans Serif"/>
              </a:rPr>
              <a:t>διασφάλιση</a:t>
            </a:r>
            <a:r>
              <a:rPr lang="el-GR" sz="1600" spc="-7" dirty="0">
                <a:solidFill>
                  <a:srgbClr val="EA5458"/>
                </a:solidFill>
                <a:latin typeface="Microsoft Sans Serif"/>
                <a:cs typeface="Microsoft Sans Serif"/>
              </a:rPr>
              <a:t> </a:t>
            </a:r>
            <a:r>
              <a:rPr lang="el-GR" sz="1600" spc="63" dirty="0">
                <a:solidFill>
                  <a:srgbClr val="EA5458"/>
                </a:solidFill>
                <a:latin typeface="Microsoft Sans Serif"/>
                <a:cs typeface="Microsoft Sans Serif"/>
              </a:rPr>
              <a:t>ότι </a:t>
            </a:r>
            <a:r>
              <a:rPr lang="el-GR" sz="1600" dirty="0">
                <a:solidFill>
                  <a:srgbClr val="EA5458"/>
                </a:solidFill>
                <a:latin typeface="Microsoft Sans Serif"/>
                <a:cs typeface="Microsoft Sans Serif"/>
              </a:rPr>
              <a:t>τα</a:t>
            </a:r>
            <a:r>
              <a:rPr lang="el-GR" sz="1600" spc="-7" dirty="0">
                <a:solidFill>
                  <a:srgbClr val="EA5458"/>
                </a:solidFill>
                <a:latin typeface="Microsoft Sans Serif"/>
                <a:cs typeface="Microsoft Sans Serif"/>
              </a:rPr>
              <a:t> </a:t>
            </a:r>
            <a:r>
              <a:rPr lang="el-GR" sz="1600" spc="76" dirty="0">
                <a:solidFill>
                  <a:srgbClr val="EA5458"/>
                </a:solidFill>
                <a:latin typeface="Microsoft Sans Serif"/>
                <a:cs typeface="Microsoft Sans Serif"/>
              </a:rPr>
              <a:t>σταφύλια</a:t>
            </a:r>
            <a:r>
              <a:rPr lang="el-GR" sz="1600" spc="-3" dirty="0">
                <a:solidFill>
                  <a:srgbClr val="EA5458"/>
                </a:solidFill>
                <a:latin typeface="Microsoft Sans Serif"/>
                <a:cs typeface="Microsoft Sans Serif"/>
              </a:rPr>
              <a:t> </a:t>
            </a:r>
            <a:r>
              <a:rPr lang="el-GR" sz="1600" spc="63" dirty="0">
                <a:solidFill>
                  <a:srgbClr val="EA5458"/>
                </a:solidFill>
                <a:latin typeface="Microsoft Sans Serif"/>
                <a:cs typeface="Microsoft Sans Serif"/>
              </a:rPr>
              <a:t>θα</a:t>
            </a:r>
            <a:r>
              <a:rPr lang="el-GR" sz="1600" spc="-7" dirty="0">
                <a:solidFill>
                  <a:srgbClr val="EA5458"/>
                </a:solidFill>
                <a:latin typeface="Microsoft Sans Serif"/>
                <a:cs typeface="Microsoft Sans Serif"/>
              </a:rPr>
              <a:t> </a:t>
            </a:r>
            <a:r>
              <a:rPr lang="el-GR" sz="1600" spc="70" dirty="0">
                <a:solidFill>
                  <a:srgbClr val="EA5458"/>
                </a:solidFill>
                <a:latin typeface="Microsoft Sans Serif"/>
                <a:cs typeface="Microsoft Sans Serif"/>
              </a:rPr>
              <a:t>αναπτύξουν</a:t>
            </a:r>
            <a:r>
              <a:rPr lang="el-GR" sz="1600" spc="-3" dirty="0">
                <a:solidFill>
                  <a:srgbClr val="EA5458"/>
                </a:solidFill>
                <a:latin typeface="Microsoft Sans Serif"/>
                <a:cs typeface="Microsoft Sans Serif"/>
              </a:rPr>
              <a:t> </a:t>
            </a:r>
            <a:r>
              <a:rPr lang="el-GR" sz="1600" spc="30" dirty="0">
                <a:solidFill>
                  <a:srgbClr val="EA5458"/>
                </a:solidFill>
                <a:latin typeface="Microsoft Sans Serif"/>
                <a:cs typeface="Microsoft Sans Serif"/>
              </a:rPr>
              <a:t>την </a:t>
            </a:r>
            <a:r>
              <a:rPr lang="el-GR" sz="1600" spc="73" dirty="0">
                <a:solidFill>
                  <a:srgbClr val="EA5458"/>
                </a:solidFill>
                <a:latin typeface="Microsoft Sans Serif"/>
                <a:cs typeface="Microsoft Sans Serif"/>
              </a:rPr>
              <a:t>χαρακτηριστική</a:t>
            </a:r>
            <a:r>
              <a:rPr lang="el-GR" sz="1600" spc="57" dirty="0">
                <a:solidFill>
                  <a:srgbClr val="EA5458"/>
                </a:solidFill>
                <a:latin typeface="Microsoft Sans Serif"/>
                <a:cs typeface="Microsoft Sans Serif"/>
              </a:rPr>
              <a:t> </a:t>
            </a:r>
            <a:r>
              <a:rPr lang="el-GR" sz="1600" dirty="0">
                <a:solidFill>
                  <a:srgbClr val="EA5458"/>
                </a:solidFill>
                <a:latin typeface="Microsoft Sans Serif"/>
                <a:cs typeface="Microsoft Sans Serif"/>
              </a:rPr>
              <a:t>τους</a:t>
            </a:r>
            <a:r>
              <a:rPr lang="el-GR" sz="1600" spc="57" dirty="0">
                <a:solidFill>
                  <a:srgbClr val="EA5458"/>
                </a:solidFill>
                <a:latin typeface="Microsoft Sans Serif"/>
                <a:cs typeface="Microsoft Sans Serif"/>
              </a:rPr>
              <a:t> </a:t>
            </a:r>
            <a:r>
              <a:rPr lang="el-GR" sz="1600" dirty="0">
                <a:solidFill>
                  <a:srgbClr val="EA5458"/>
                </a:solidFill>
                <a:latin typeface="Microsoft Sans Serif"/>
                <a:cs typeface="Microsoft Sans Serif"/>
              </a:rPr>
              <a:t>γεύση</a:t>
            </a:r>
            <a:r>
              <a:rPr lang="el-GR" sz="1600" spc="57" dirty="0">
                <a:solidFill>
                  <a:srgbClr val="EA5458"/>
                </a:solidFill>
                <a:latin typeface="Microsoft Sans Serif"/>
                <a:cs typeface="Microsoft Sans Serif"/>
              </a:rPr>
              <a:t> </a:t>
            </a:r>
            <a:r>
              <a:rPr lang="el-GR" sz="1600" spc="87" dirty="0">
                <a:solidFill>
                  <a:srgbClr val="EA5458"/>
                </a:solidFill>
                <a:latin typeface="Microsoft Sans Serif"/>
                <a:cs typeface="Microsoft Sans Serif"/>
              </a:rPr>
              <a:t>και </a:t>
            </a:r>
            <a:r>
              <a:rPr lang="el-GR" sz="1600" spc="83" dirty="0">
                <a:solidFill>
                  <a:srgbClr val="EA5458"/>
                </a:solidFill>
                <a:latin typeface="Microsoft Sans Serif"/>
                <a:cs typeface="Microsoft Sans Serif"/>
              </a:rPr>
              <a:t>υφή,</a:t>
            </a:r>
            <a:r>
              <a:rPr lang="el-GR" sz="1600" spc="-3" dirty="0">
                <a:solidFill>
                  <a:srgbClr val="EA5458"/>
                </a:solidFill>
                <a:latin typeface="Microsoft Sans Serif"/>
                <a:cs typeface="Microsoft Sans Serif"/>
              </a:rPr>
              <a:t> </a:t>
            </a:r>
            <a:r>
              <a:rPr lang="el-GR" sz="1600" spc="123" dirty="0">
                <a:solidFill>
                  <a:srgbClr val="EA5458"/>
                </a:solidFill>
                <a:latin typeface="Microsoft Sans Serif"/>
                <a:cs typeface="Microsoft Sans Serif"/>
              </a:rPr>
              <a:t>που</a:t>
            </a:r>
            <a:r>
              <a:rPr lang="el-GR" sz="1600" dirty="0">
                <a:solidFill>
                  <a:srgbClr val="EA5458"/>
                </a:solidFill>
                <a:latin typeface="Microsoft Sans Serif"/>
                <a:cs typeface="Microsoft Sans Serif"/>
              </a:rPr>
              <a:t> </a:t>
            </a:r>
            <a:r>
              <a:rPr lang="el-GR" sz="1600" spc="97" dirty="0">
                <a:solidFill>
                  <a:srgbClr val="EA5458"/>
                </a:solidFill>
                <a:latin typeface="Microsoft Sans Serif"/>
                <a:cs typeface="Microsoft Sans Serif"/>
              </a:rPr>
              <a:t>είναι</a:t>
            </a:r>
            <a:r>
              <a:rPr lang="el-GR" sz="1600" spc="-3" dirty="0">
                <a:solidFill>
                  <a:srgbClr val="EA5458"/>
                </a:solidFill>
                <a:latin typeface="Microsoft Sans Serif"/>
                <a:cs typeface="Microsoft Sans Serif"/>
              </a:rPr>
              <a:t> </a:t>
            </a:r>
            <a:r>
              <a:rPr lang="el-GR" sz="1600" spc="47" dirty="0">
                <a:solidFill>
                  <a:srgbClr val="EA5458"/>
                </a:solidFill>
                <a:latin typeface="Microsoft Sans Serif"/>
                <a:cs typeface="Microsoft Sans Serif"/>
              </a:rPr>
              <a:t>απαραίτητες</a:t>
            </a:r>
            <a:r>
              <a:rPr lang="el-GR" sz="1600" dirty="0">
                <a:solidFill>
                  <a:srgbClr val="EA5458"/>
                </a:solidFill>
                <a:latin typeface="Microsoft Sans Serif"/>
                <a:cs typeface="Microsoft Sans Serif"/>
              </a:rPr>
              <a:t> </a:t>
            </a:r>
            <a:r>
              <a:rPr lang="el-GR" sz="1600" spc="50" dirty="0">
                <a:solidFill>
                  <a:srgbClr val="EA5458"/>
                </a:solidFill>
                <a:latin typeface="Microsoft Sans Serif"/>
                <a:cs typeface="Microsoft Sans Serif"/>
              </a:rPr>
              <a:t>για </a:t>
            </a:r>
            <a:r>
              <a:rPr lang="el-GR" sz="1600" spc="47" dirty="0">
                <a:solidFill>
                  <a:srgbClr val="EA5458"/>
                </a:solidFill>
                <a:latin typeface="Microsoft Sans Serif"/>
                <a:cs typeface="Microsoft Sans Serif"/>
              </a:rPr>
              <a:t>την</a:t>
            </a:r>
            <a:r>
              <a:rPr lang="el-GR" sz="1600" spc="-10" dirty="0">
                <a:solidFill>
                  <a:srgbClr val="EA5458"/>
                </a:solidFill>
                <a:latin typeface="Microsoft Sans Serif"/>
                <a:cs typeface="Microsoft Sans Serif"/>
              </a:rPr>
              <a:t> </a:t>
            </a:r>
            <a:r>
              <a:rPr lang="el-GR" sz="1600" spc="63" dirty="0">
                <a:solidFill>
                  <a:srgbClr val="EA5458"/>
                </a:solidFill>
                <a:latin typeface="Microsoft Sans Serif"/>
                <a:cs typeface="Microsoft Sans Serif"/>
              </a:rPr>
              <a:t>παραγωγή</a:t>
            </a:r>
            <a:r>
              <a:rPr lang="el-GR" sz="1600" spc="-7" dirty="0">
                <a:solidFill>
                  <a:srgbClr val="EA5458"/>
                </a:solidFill>
                <a:latin typeface="Microsoft Sans Serif"/>
                <a:cs typeface="Microsoft Sans Serif"/>
              </a:rPr>
              <a:t> </a:t>
            </a:r>
            <a:r>
              <a:rPr lang="el-GR" sz="1600" spc="63" dirty="0">
                <a:solidFill>
                  <a:srgbClr val="EA5458"/>
                </a:solidFill>
                <a:latin typeface="Microsoft Sans Serif"/>
                <a:cs typeface="Microsoft Sans Serif"/>
              </a:rPr>
              <a:t>υψηλής</a:t>
            </a:r>
            <a:r>
              <a:rPr lang="el-GR" sz="1600" spc="-10" dirty="0">
                <a:solidFill>
                  <a:srgbClr val="EA5458"/>
                </a:solidFill>
                <a:latin typeface="Microsoft Sans Serif"/>
                <a:cs typeface="Microsoft Sans Serif"/>
              </a:rPr>
              <a:t> </a:t>
            </a:r>
            <a:r>
              <a:rPr lang="el-GR" sz="1600" spc="50" dirty="0">
                <a:solidFill>
                  <a:srgbClr val="EA5458"/>
                </a:solidFill>
                <a:latin typeface="Microsoft Sans Serif"/>
                <a:cs typeface="Microsoft Sans Serif"/>
              </a:rPr>
              <a:t>ποιότητας</a:t>
            </a:r>
            <a:endParaRPr lang="el-GR" sz="1600" dirty="0">
              <a:latin typeface="Microsoft Sans Serif"/>
              <a:cs typeface="Microsoft Sans Serif"/>
            </a:endParaRPr>
          </a:p>
          <a:p>
            <a:pPr marR="4651" algn="ctr">
              <a:lnSpc>
                <a:spcPts val="2171"/>
              </a:lnSpc>
            </a:pPr>
            <a:r>
              <a:rPr lang="el-GR" sz="1600" spc="76" dirty="0">
                <a:solidFill>
                  <a:srgbClr val="EA5458"/>
                </a:solidFill>
                <a:latin typeface="Microsoft Sans Serif"/>
                <a:cs typeface="Microsoft Sans Serif"/>
              </a:rPr>
              <a:t>σταφυλιών.</a:t>
            </a:r>
            <a:endParaRPr lang="el-GR" sz="1600" dirty="0">
              <a:latin typeface="Microsoft Sans Serif"/>
              <a:cs typeface="Microsoft Sans Serif"/>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F9D4D0"/>
            </a:gs>
            <a:gs pos="0">
              <a:schemeClr val="accent5">
                <a:lumMod val="0"/>
                <a:lumOff val="100000"/>
              </a:schemeClr>
            </a:gs>
            <a:gs pos="0">
              <a:schemeClr val="accent5">
                <a:lumMod val="10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0" name="object 20"/>
          <p:cNvSpPr txBox="1"/>
          <p:nvPr/>
        </p:nvSpPr>
        <p:spPr>
          <a:xfrm>
            <a:off x="5738302" y="2521740"/>
            <a:ext cx="5449615" cy="2016652"/>
          </a:xfrm>
          <a:prstGeom prst="rect">
            <a:avLst/>
          </a:prstGeom>
        </p:spPr>
        <p:txBody>
          <a:bodyPr vert="horz" wrap="square" lIns="0" tIns="8456" rIns="0" bIns="0" rtlCol="0">
            <a:spAutoFit/>
          </a:bodyPr>
          <a:lstStyle/>
          <a:p>
            <a:pPr marL="8456" marR="3382">
              <a:spcBef>
                <a:spcPts val="67"/>
              </a:spcBef>
            </a:pPr>
            <a:r>
              <a:rPr sz="1864" spc="-146" dirty="0">
                <a:solidFill>
                  <a:srgbClr val="EA5458"/>
                </a:solidFill>
                <a:latin typeface="Arial Black"/>
                <a:cs typeface="Arial Black"/>
              </a:rPr>
              <a:t>Η</a:t>
            </a:r>
            <a:r>
              <a:rPr sz="1864" spc="-123" dirty="0">
                <a:solidFill>
                  <a:srgbClr val="EA5458"/>
                </a:solidFill>
                <a:latin typeface="Arial Black"/>
                <a:cs typeface="Arial Black"/>
              </a:rPr>
              <a:t> </a:t>
            </a:r>
            <a:r>
              <a:rPr sz="1864" spc="-27" dirty="0">
                <a:solidFill>
                  <a:srgbClr val="EA5458"/>
                </a:solidFill>
                <a:latin typeface="Arial Black"/>
                <a:cs typeface="Arial Black"/>
              </a:rPr>
              <a:t>διαδικασία</a:t>
            </a:r>
            <a:r>
              <a:rPr sz="1864" spc="-120" dirty="0">
                <a:solidFill>
                  <a:srgbClr val="EA5458"/>
                </a:solidFill>
                <a:latin typeface="Arial Black"/>
                <a:cs typeface="Arial Black"/>
              </a:rPr>
              <a:t> </a:t>
            </a:r>
            <a:r>
              <a:rPr sz="1864" spc="-60" dirty="0">
                <a:solidFill>
                  <a:srgbClr val="EA5458"/>
                </a:solidFill>
                <a:latin typeface="Arial Black"/>
                <a:cs typeface="Arial Black"/>
              </a:rPr>
              <a:t>συγκομιδής</a:t>
            </a:r>
            <a:r>
              <a:rPr sz="1864" spc="-120" dirty="0">
                <a:solidFill>
                  <a:srgbClr val="EA5458"/>
                </a:solidFill>
                <a:latin typeface="Arial Black"/>
                <a:cs typeface="Arial Black"/>
              </a:rPr>
              <a:t> </a:t>
            </a:r>
            <a:r>
              <a:rPr sz="1864" spc="97" dirty="0">
                <a:solidFill>
                  <a:srgbClr val="EA5458"/>
                </a:solidFill>
                <a:latin typeface="Microsoft Sans Serif"/>
                <a:cs typeface="Microsoft Sans Serif"/>
              </a:rPr>
              <a:t>είναι</a:t>
            </a:r>
            <a:r>
              <a:rPr sz="1864" spc="7" dirty="0">
                <a:solidFill>
                  <a:srgbClr val="EA5458"/>
                </a:solidFill>
                <a:latin typeface="Microsoft Sans Serif"/>
                <a:cs typeface="Microsoft Sans Serif"/>
              </a:rPr>
              <a:t> </a:t>
            </a:r>
            <a:r>
              <a:rPr sz="1864" spc="127" dirty="0">
                <a:solidFill>
                  <a:srgbClr val="EA5458"/>
                </a:solidFill>
                <a:latin typeface="Microsoft Sans Serif"/>
                <a:cs typeface="Microsoft Sans Serif"/>
              </a:rPr>
              <a:t>μια</a:t>
            </a:r>
            <a:r>
              <a:rPr sz="1864" spc="7" dirty="0">
                <a:solidFill>
                  <a:srgbClr val="EA5458"/>
                </a:solidFill>
                <a:latin typeface="Microsoft Sans Serif"/>
                <a:cs typeface="Microsoft Sans Serif"/>
              </a:rPr>
              <a:t> </a:t>
            </a:r>
            <a:r>
              <a:rPr sz="1864" spc="43" dirty="0">
                <a:solidFill>
                  <a:srgbClr val="EA5458"/>
                </a:solidFill>
                <a:latin typeface="Microsoft Sans Serif"/>
                <a:cs typeface="Microsoft Sans Serif"/>
              </a:rPr>
              <a:t>λεπτή </a:t>
            </a:r>
            <a:r>
              <a:rPr sz="1864" dirty="0">
                <a:solidFill>
                  <a:srgbClr val="EA5458"/>
                </a:solidFill>
                <a:latin typeface="Microsoft Sans Serif"/>
                <a:cs typeface="Microsoft Sans Serif"/>
              </a:rPr>
              <a:t>τέχνη.</a:t>
            </a:r>
            <a:r>
              <a:rPr sz="1864" spc="30" dirty="0">
                <a:solidFill>
                  <a:srgbClr val="EA5458"/>
                </a:solidFill>
                <a:latin typeface="Microsoft Sans Serif"/>
                <a:cs typeface="Microsoft Sans Serif"/>
              </a:rPr>
              <a:t> </a:t>
            </a:r>
            <a:r>
              <a:rPr sz="1864" dirty="0">
                <a:solidFill>
                  <a:srgbClr val="EA5458"/>
                </a:solidFill>
                <a:latin typeface="Microsoft Sans Serif"/>
                <a:cs typeface="Microsoft Sans Serif"/>
              </a:rPr>
              <a:t>Ο</a:t>
            </a:r>
            <a:r>
              <a:rPr sz="1864" spc="30" dirty="0">
                <a:solidFill>
                  <a:srgbClr val="EA5458"/>
                </a:solidFill>
                <a:latin typeface="Microsoft Sans Serif"/>
                <a:cs typeface="Microsoft Sans Serif"/>
              </a:rPr>
              <a:t> </a:t>
            </a:r>
            <a:r>
              <a:rPr sz="1864" spc="57" dirty="0">
                <a:solidFill>
                  <a:srgbClr val="EA5458"/>
                </a:solidFill>
                <a:latin typeface="Microsoft Sans Serif"/>
                <a:cs typeface="Microsoft Sans Serif"/>
              </a:rPr>
              <a:t>συγχρονισμός</a:t>
            </a:r>
            <a:r>
              <a:rPr sz="1864" spc="33" dirty="0">
                <a:solidFill>
                  <a:srgbClr val="EA5458"/>
                </a:solidFill>
                <a:latin typeface="Microsoft Sans Serif"/>
                <a:cs typeface="Microsoft Sans Serif"/>
              </a:rPr>
              <a:t> </a:t>
            </a:r>
            <a:r>
              <a:rPr sz="1864" spc="97" dirty="0">
                <a:solidFill>
                  <a:srgbClr val="EA5458"/>
                </a:solidFill>
                <a:latin typeface="Microsoft Sans Serif"/>
                <a:cs typeface="Microsoft Sans Serif"/>
              </a:rPr>
              <a:t>είναι</a:t>
            </a:r>
            <a:r>
              <a:rPr sz="1864" spc="30" dirty="0">
                <a:solidFill>
                  <a:srgbClr val="EA5458"/>
                </a:solidFill>
                <a:latin typeface="Microsoft Sans Serif"/>
                <a:cs typeface="Microsoft Sans Serif"/>
              </a:rPr>
              <a:t> </a:t>
            </a:r>
            <a:r>
              <a:rPr sz="1864" spc="53" dirty="0">
                <a:solidFill>
                  <a:srgbClr val="EA5458"/>
                </a:solidFill>
                <a:latin typeface="Microsoft Sans Serif"/>
                <a:cs typeface="Microsoft Sans Serif"/>
              </a:rPr>
              <a:t>ζωτικής</a:t>
            </a:r>
            <a:r>
              <a:rPr sz="1864" spc="30" dirty="0">
                <a:solidFill>
                  <a:srgbClr val="EA5458"/>
                </a:solidFill>
                <a:latin typeface="Microsoft Sans Serif"/>
                <a:cs typeface="Microsoft Sans Serif"/>
              </a:rPr>
              <a:t> </a:t>
            </a:r>
            <a:r>
              <a:rPr sz="1864" spc="47" dirty="0">
                <a:solidFill>
                  <a:srgbClr val="EA5458"/>
                </a:solidFill>
                <a:latin typeface="Microsoft Sans Serif"/>
                <a:cs typeface="Microsoft Sans Serif"/>
              </a:rPr>
              <a:t>σημασίας- </a:t>
            </a:r>
            <a:r>
              <a:rPr sz="1864" dirty="0">
                <a:solidFill>
                  <a:srgbClr val="EA5458"/>
                </a:solidFill>
                <a:latin typeface="Microsoft Sans Serif"/>
                <a:cs typeface="Microsoft Sans Serif"/>
              </a:rPr>
              <a:t>τα</a:t>
            </a:r>
            <a:r>
              <a:rPr sz="1864" spc="10" dirty="0">
                <a:solidFill>
                  <a:srgbClr val="EA5458"/>
                </a:solidFill>
                <a:latin typeface="Microsoft Sans Serif"/>
                <a:cs typeface="Microsoft Sans Serif"/>
              </a:rPr>
              <a:t> </a:t>
            </a:r>
            <a:r>
              <a:rPr sz="1864" spc="76" dirty="0">
                <a:solidFill>
                  <a:srgbClr val="EA5458"/>
                </a:solidFill>
                <a:latin typeface="Microsoft Sans Serif"/>
                <a:cs typeface="Microsoft Sans Serif"/>
              </a:rPr>
              <a:t>σταφύλια</a:t>
            </a:r>
            <a:r>
              <a:rPr sz="1864" spc="13" dirty="0">
                <a:solidFill>
                  <a:srgbClr val="EA5458"/>
                </a:solidFill>
                <a:latin typeface="Microsoft Sans Serif"/>
                <a:cs typeface="Microsoft Sans Serif"/>
              </a:rPr>
              <a:t> </a:t>
            </a:r>
            <a:r>
              <a:rPr sz="1864" spc="90" dirty="0">
                <a:solidFill>
                  <a:srgbClr val="EA5458"/>
                </a:solidFill>
                <a:latin typeface="Microsoft Sans Serif"/>
                <a:cs typeface="Microsoft Sans Serif"/>
              </a:rPr>
              <a:t>πρέπει</a:t>
            </a:r>
            <a:r>
              <a:rPr sz="1864" spc="13" dirty="0">
                <a:solidFill>
                  <a:srgbClr val="EA5458"/>
                </a:solidFill>
                <a:latin typeface="Microsoft Sans Serif"/>
                <a:cs typeface="Microsoft Sans Serif"/>
              </a:rPr>
              <a:t> </a:t>
            </a:r>
            <a:r>
              <a:rPr sz="1864" spc="80" dirty="0">
                <a:solidFill>
                  <a:srgbClr val="EA5458"/>
                </a:solidFill>
                <a:latin typeface="Microsoft Sans Serif"/>
                <a:cs typeface="Microsoft Sans Serif"/>
              </a:rPr>
              <a:t>να</a:t>
            </a:r>
            <a:r>
              <a:rPr sz="1864" spc="13" dirty="0">
                <a:solidFill>
                  <a:srgbClr val="EA5458"/>
                </a:solidFill>
                <a:latin typeface="Microsoft Sans Serif"/>
                <a:cs typeface="Microsoft Sans Serif"/>
              </a:rPr>
              <a:t> </a:t>
            </a:r>
            <a:r>
              <a:rPr sz="1864" spc="63" dirty="0">
                <a:solidFill>
                  <a:srgbClr val="EA5458"/>
                </a:solidFill>
                <a:latin typeface="Microsoft Sans Serif"/>
                <a:cs typeface="Microsoft Sans Serif"/>
              </a:rPr>
              <a:t>μαζεύονται</a:t>
            </a:r>
            <a:r>
              <a:rPr sz="1864" spc="13" dirty="0">
                <a:solidFill>
                  <a:srgbClr val="EA5458"/>
                </a:solidFill>
                <a:latin typeface="Microsoft Sans Serif"/>
                <a:cs typeface="Microsoft Sans Serif"/>
              </a:rPr>
              <a:t> </a:t>
            </a:r>
            <a:r>
              <a:rPr sz="1864" dirty="0">
                <a:solidFill>
                  <a:srgbClr val="EA5458"/>
                </a:solidFill>
                <a:latin typeface="Microsoft Sans Serif"/>
                <a:cs typeface="Microsoft Sans Serif"/>
              </a:rPr>
              <a:t>στο</a:t>
            </a:r>
            <a:r>
              <a:rPr sz="1864" spc="13" dirty="0">
                <a:solidFill>
                  <a:srgbClr val="EA5458"/>
                </a:solidFill>
                <a:latin typeface="Microsoft Sans Serif"/>
                <a:cs typeface="Microsoft Sans Serif"/>
              </a:rPr>
              <a:t> </a:t>
            </a:r>
            <a:r>
              <a:rPr sz="1864" spc="37" dirty="0">
                <a:solidFill>
                  <a:srgbClr val="EA5458"/>
                </a:solidFill>
                <a:latin typeface="Microsoft Sans Serif"/>
                <a:cs typeface="Microsoft Sans Serif"/>
              </a:rPr>
              <a:t>μέγιστο </a:t>
            </a:r>
            <a:r>
              <a:rPr sz="1864" spc="93" dirty="0">
                <a:solidFill>
                  <a:srgbClr val="EA5458"/>
                </a:solidFill>
                <a:latin typeface="Microsoft Sans Serif"/>
                <a:cs typeface="Microsoft Sans Serif"/>
              </a:rPr>
              <a:t>βαθμό</a:t>
            </a:r>
            <a:r>
              <a:rPr sz="1864" spc="13" dirty="0">
                <a:solidFill>
                  <a:srgbClr val="EA5458"/>
                </a:solidFill>
                <a:latin typeface="Microsoft Sans Serif"/>
                <a:cs typeface="Microsoft Sans Serif"/>
              </a:rPr>
              <a:t> </a:t>
            </a:r>
            <a:r>
              <a:rPr sz="1864" spc="57" dirty="0">
                <a:solidFill>
                  <a:srgbClr val="EA5458"/>
                </a:solidFill>
                <a:latin typeface="Microsoft Sans Serif"/>
                <a:cs typeface="Microsoft Sans Serif"/>
              </a:rPr>
              <a:t>ωριμότητάς</a:t>
            </a:r>
            <a:r>
              <a:rPr sz="1864" spc="13" dirty="0">
                <a:solidFill>
                  <a:srgbClr val="EA5458"/>
                </a:solidFill>
                <a:latin typeface="Microsoft Sans Serif"/>
                <a:cs typeface="Microsoft Sans Serif"/>
              </a:rPr>
              <a:t> </a:t>
            </a:r>
            <a:r>
              <a:rPr sz="1864" dirty="0">
                <a:solidFill>
                  <a:srgbClr val="EA5458"/>
                </a:solidFill>
                <a:latin typeface="Microsoft Sans Serif"/>
                <a:cs typeface="Microsoft Sans Serif"/>
              </a:rPr>
              <a:t>τους.</a:t>
            </a:r>
            <a:r>
              <a:rPr sz="1864" spc="17" dirty="0">
                <a:solidFill>
                  <a:srgbClr val="EA5458"/>
                </a:solidFill>
                <a:latin typeface="Microsoft Sans Serif"/>
                <a:cs typeface="Microsoft Sans Serif"/>
              </a:rPr>
              <a:t> </a:t>
            </a:r>
            <a:r>
              <a:rPr sz="1864" dirty="0">
                <a:solidFill>
                  <a:srgbClr val="EA5458"/>
                </a:solidFill>
                <a:latin typeface="Microsoft Sans Serif"/>
                <a:cs typeface="Microsoft Sans Serif"/>
              </a:rPr>
              <a:t>Αυτό</a:t>
            </a:r>
            <a:r>
              <a:rPr sz="1864" spc="13" dirty="0">
                <a:solidFill>
                  <a:srgbClr val="EA5458"/>
                </a:solidFill>
                <a:latin typeface="Microsoft Sans Serif"/>
                <a:cs typeface="Microsoft Sans Serif"/>
              </a:rPr>
              <a:t> </a:t>
            </a:r>
            <a:r>
              <a:rPr sz="1864" dirty="0">
                <a:solidFill>
                  <a:srgbClr val="EA5458"/>
                </a:solidFill>
                <a:latin typeface="Microsoft Sans Serif"/>
                <a:cs typeface="Microsoft Sans Serif"/>
              </a:rPr>
              <a:t>το</a:t>
            </a:r>
            <a:r>
              <a:rPr sz="1864" spc="13" dirty="0">
                <a:solidFill>
                  <a:srgbClr val="EA5458"/>
                </a:solidFill>
                <a:latin typeface="Microsoft Sans Serif"/>
                <a:cs typeface="Microsoft Sans Serif"/>
              </a:rPr>
              <a:t> </a:t>
            </a:r>
            <a:r>
              <a:rPr sz="1864" spc="73" dirty="0">
                <a:solidFill>
                  <a:srgbClr val="EA5458"/>
                </a:solidFill>
                <a:latin typeface="Microsoft Sans Serif"/>
                <a:cs typeface="Microsoft Sans Serif"/>
              </a:rPr>
              <a:t>στάδιο</a:t>
            </a:r>
            <a:r>
              <a:rPr sz="1864" spc="17" dirty="0">
                <a:solidFill>
                  <a:srgbClr val="EA5458"/>
                </a:solidFill>
                <a:latin typeface="Microsoft Sans Serif"/>
                <a:cs typeface="Microsoft Sans Serif"/>
              </a:rPr>
              <a:t> </a:t>
            </a:r>
            <a:r>
              <a:rPr sz="1864" spc="70" dirty="0">
                <a:solidFill>
                  <a:srgbClr val="EA5458"/>
                </a:solidFill>
                <a:latin typeface="Microsoft Sans Serif"/>
                <a:cs typeface="Microsoft Sans Serif"/>
              </a:rPr>
              <a:t>απαιτεί </a:t>
            </a:r>
            <a:r>
              <a:rPr sz="1864" spc="63" dirty="0">
                <a:solidFill>
                  <a:srgbClr val="EA5458"/>
                </a:solidFill>
                <a:latin typeface="Microsoft Sans Serif"/>
                <a:cs typeface="Microsoft Sans Serif"/>
              </a:rPr>
              <a:t>προσεκτικό</a:t>
            </a:r>
            <a:r>
              <a:rPr sz="1864" spc="-3" dirty="0">
                <a:solidFill>
                  <a:srgbClr val="EA5458"/>
                </a:solidFill>
                <a:latin typeface="Microsoft Sans Serif"/>
                <a:cs typeface="Microsoft Sans Serif"/>
              </a:rPr>
              <a:t> </a:t>
            </a:r>
            <a:r>
              <a:rPr sz="1864" spc="87" dirty="0">
                <a:solidFill>
                  <a:srgbClr val="EA5458"/>
                </a:solidFill>
                <a:latin typeface="Microsoft Sans Serif"/>
                <a:cs typeface="Microsoft Sans Serif"/>
              </a:rPr>
              <a:t>χειρισμό</a:t>
            </a:r>
            <a:r>
              <a:rPr sz="1864" dirty="0">
                <a:solidFill>
                  <a:srgbClr val="EA5458"/>
                </a:solidFill>
                <a:latin typeface="Microsoft Sans Serif"/>
                <a:cs typeface="Microsoft Sans Serif"/>
              </a:rPr>
              <a:t> </a:t>
            </a:r>
            <a:r>
              <a:rPr sz="1864" spc="67" dirty="0">
                <a:solidFill>
                  <a:srgbClr val="EA5458"/>
                </a:solidFill>
                <a:latin typeface="Microsoft Sans Serif"/>
                <a:cs typeface="Microsoft Sans Serif"/>
              </a:rPr>
              <a:t>για</a:t>
            </a:r>
            <a:r>
              <a:rPr sz="1864" dirty="0">
                <a:solidFill>
                  <a:srgbClr val="EA5458"/>
                </a:solidFill>
                <a:latin typeface="Microsoft Sans Serif"/>
                <a:cs typeface="Microsoft Sans Serif"/>
              </a:rPr>
              <a:t> </a:t>
            </a:r>
            <a:r>
              <a:rPr sz="1864" spc="80" dirty="0">
                <a:solidFill>
                  <a:srgbClr val="EA5458"/>
                </a:solidFill>
                <a:latin typeface="Microsoft Sans Serif"/>
                <a:cs typeface="Microsoft Sans Serif"/>
              </a:rPr>
              <a:t>να</a:t>
            </a:r>
            <a:r>
              <a:rPr sz="1864" spc="-3" dirty="0">
                <a:solidFill>
                  <a:srgbClr val="EA5458"/>
                </a:solidFill>
                <a:latin typeface="Microsoft Sans Serif"/>
                <a:cs typeface="Microsoft Sans Serif"/>
              </a:rPr>
              <a:t> </a:t>
            </a:r>
            <a:r>
              <a:rPr sz="1864" spc="80" dirty="0">
                <a:solidFill>
                  <a:srgbClr val="EA5458"/>
                </a:solidFill>
                <a:latin typeface="Microsoft Sans Serif"/>
                <a:cs typeface="Microsoft Sans Serif"/>
              </a:rPr>
              <a:t>διατηρηθεί</a:t>
            </a:r>
            <a:r>
              <a:rPr sz="1864" dirty="0">
                <a:solidFill>
                  <a:srgbClr val="EA5458"/>
                </a:solidFill>
                <a:latin typeface="Microsoft Sans Serif"/>
                <a:cs typeface="Microsoft Sans Serif"/>
              </a:rPr>
              <a:t> </a:t>
            </a:r>
            <a:r>
              <a:rPr sz="1864" spc="70" dirty="0">
                <a:solidFill>
                  <a:srgbClr val="EA5458"/>
                </a:solidFill>
                <a:latin typeface="Microsoft Sans Serif"/>
                <a:cs typeface="Microsoft Sans Serif"/>
              </a:rPr>
              <a:t>η </a:t>
            </a:r>
            <a:r>
              <a:rPr sz="1864" spc="47" dirty="0">
                <a:solidFill>
                  <a:srgbClr val="EA5458"/>
                </a:solidFill>
                <a:latin typeface="Microsoft Sans Serif"/>
                <a:cs typeface="Microsoft Sans Serif"/>
              </a:rPr>
              <a:t>ακεραιότητα</a:t>
            </a:r>
            <a:r>
              <a:rPr sz="1864" spc="-3" dirty="0">
                <a:solidFill>
                  <a:srgbClr val="EA5458"/>
                </a:solidFill>
                <a:latin typeface="Microsoft Sans Serif"/>
                <a:cs typeface="Microsoft Sans Serif"/>
              </a:rPr>
              <a:t> </a:t>
            </a:r>
            <a:r>
              <a:rPr sz="1864" spc="50" dirty="0">
                <a:solidFill>
                  <a:srgbClr val="EA5458"/>
                </a:solidFill>
                <a:latin typeface="Microsoft Sans Serif"/>
                <a:cs typeface="Microsoft Sans Serif"/>
              </a:rPr>
              <a:t>του</a:t>
            </a:r>
            <a:r>
              <a:rPr sz="1864" spc="-3" dirty="0">
                <a:solidFill>
                  <a:srgbClr val="EA5458"/>
                </a:solidFill>
                <a:latin typeface="Microsoft Sans Serif"/>
                <a:cs typeface="Microsoft Sans Serif"/>
              </a:rPr>
              <a:t> </a:t>
            </a:r>
            <a:r>
              <a:rPr sz="1864" spc="76" dirty="0">
                <a:solidFill>
                  <a:srgbClr val="EA5458"/>
                </a:solidFill>
                <a:latin typeface="Microsoft Sans Serif"/>
                <a:cs typeface="Microsoft Sans Serif"/>
              </a:rPr>
              <a:t>καρπού,</a:t>
            </a:r>
            <a:r>
              <a:rPr sz="1864" spc="-3" dirty="0">
                <a:solidFill>
                  <a:srgbClr val="EA5458"/>
                </a:solidFill>
                <a:latin typeface="Microsoft Sans Serif"/>
                <a:cs typeface="Microsoft Sans Serif"/>
              </a:rPr>
              <a:t> </a:t>
            </a:r>
            <a:r>
              <a:rPr sz="1864" spc="47" dirty="0">
                <a:solidFill>
                  <a:srgbClr val="EA5458"/>
                </a:solidFill>
                <a:latin typeface="Microsoft Sans Serif"/>
                <a:cs typeface="Microsoft Sans Serif"/>
              </a:rPr>
              <a:t>εξασφαλίζοντας</a:t>
            </a:r>
            <a:r>
              <a:rPr sz="1864" spc="-3" dirty="0">
                <a:solidFill>
                  <a:srgbClr val="EA5458"/>
                </a:solidFill>
                <a:latin typeface="Microsoft Sans Serif"/>
                <a:cs typeface="Microsoft Sans Serif"/>
              </a:rPr>
              <a:t> </a:t>
            </a:r>
            <a:r>
              <a:rPr sz="1864" spc="30" dirty="0">
                <a:solidFill>
                  <a:srgbClr val="EA5458"/>
                </a:solidFill>
                <a:latin typeface="Microsoft Sans Serif"/>
                <a:cs typeface="Microsoft Sans Serif"/>
              </a:rPr>
              <a:t>την </a:t>
            </a:r>
            <a:r>
              <a:rPr sz="1864" spc="63" dirty="0">
                <a:solidFill>
                  <a:srgbClr val="EA5458"/>
                </a:solidFill>
                <a:latin typeface="Microsoft Sans Serif"/>
                <a:cs typeface="Microsoft Sans Serif"/>
              </a:rPr>
              <a:t>παραγωγή</a:t>
            </a:r>
            <a:r>
              <a:rPr sz="1864" spc="83" dirty="0">
                <a:solidFill>
                  <a:srgbClr val="EA5458"/>
                </a:solidFill>
                <a:latin typeface="Microsoft Sans Serif"/>
                <a:cs typeface="Microsoft Sans Serif"/>
              </a:rPr>
              <a:t> </a:t>
            </a:r>
            <a:r>
              <a:rPr sz="1864" spc="57" dirty="0">
                <a:solidFill>
                  <a:srgbClr val="EA5458"/>
                </a:solidFill>
                <a:latin typeface="Microsoft Sans Serif"/>
                <a:cs typeface="Microsoft Sans Serif"/>
              </a:rPr>
              <a:t>σταφίδας</a:t>
            </a:r>
            <a:r>
              <a:rPr sz="1864" spc="87" dirty="0">
                <a:solidFill>
                  <a:srgbClr val="EA5458"/>
                </a:solidFill>
                <a:latin typeface="Microsoft Sans Serif"/>
                <a:cs typeface="Microsoft Sans Serif"/>
              </a:rPr>
              <a:t> </a:t>
            </a:r>
            <a:r>
              <a:rPr sz="1864" dirty="0">
                <a:solidFill>
                  <a:srgbClr val="EA5458"/>
                </a:solidFill>
                <a:latin typeface="Microsoft Sans Serif"/>
                <a:cs typeface="Microsoft Sans Serif"/>
              </a:rPr>
              <a:t>καλύτερης</a:t>
            </a:r>
            <a:r>
              <a:rPr sz="1864" spc="87" dirty="0">
                <a:solidFill>
                  <a:srgbClr val="EA5458"/>
                </a:solidFill>
                <a:latin typeface="Microsoft Sans Serif"/>
                <a:cs typeface="Microsoft Sans Serif"/>
              </a:rPr>
              <a:t> </a:t>
            </a:r>
            <a:r>
              <a:rPr sz="1864" spc="47" dirty="0">
                <a:solidFill>
                  <a:srgbClr val="EA5458"/>
                </a:solidFill>
                <a:latin typeface="Microsoft Sans Serif"/>
                <a:cs typeface="Microsoft Sans Serif"/>
              </a:rPr>
              <a:t>ποιότητας.</a:t>
            </a:r>
            <a:endParaRPr sz="1864" dirty="0">
              <a:latin typeface="Microsoft Sans Serif"/>
              <a:cs typeface="Microsoft Sans Serif"/>
            </a:endParaRPr>
          </a:p>
        </p:txBody>
      </p:sp>
      <p:grpSp>
        <p:nvGrpSpPr>
          <p:cNvPr id="21" name="object 21"/>
          <p:cNvGrpSpPr/>
          <p:nvPr/>
        </p:nvGrpSpPr>
        <p:grpSpPr>
          <a:xfrm>
            <a:off x="3289" y="0"/>
            <a:ext cx="11733860" cy="6842356"/>
            <a:chOff x="0" y="0"/>
            <a:chExt cx="17622520" cy="10276205"/>
          </a:xfrm>
        </p:grpSpPr>
        <p:pic>
          <p:nvPicPr>
            <p:cNvPr id="22" name="object 22"/>
            <p:cNvPicPr/>
            <p:nvPr/>
          </p:nvPicPr>
          <p:blipFill>
            <a:blip r:embed="rId2" cstate="print"/>
            <a:stretch>
              <a:fillRect/>
            </a:stretch>
          </p:blipFill>
          <p:spPr>
            <a:xfrm>
              <a:off x="15281275" y="633475"/>
              <a:ext cx="100076" cy="100799"/>
            </a:xfrm>
            <a:prstGeom prst="rect">
              <a:avLst/>
            </a:prstGeom>
          </p:spPr>
        </p:pic>
        <p:pic>
          <p:nvPicPr>
            <p:cNvPr id="23" name="object 23"/>
            <p:cNvPicPr/>
            <p:nvPr/>
          </p:nvPicPr>
          <p:blipFill>
            <a:blip r:embed="rId3" cstate="print"/>
            <a:stretch>
              <a:fillRect/>
            </a:stretch>
          </p:blipFill>
          <p:spPr>
            <a:xfrm>
              <a:off x="15839428" y="633475"/>
              <a:ext cx="100088" cy="100736"/>
            </a:xfrm>
            <a:prstGeom prst="rect">
              <a:avLst/>
            </a:prstGeom>
          </p:spPr>
        </p:pic>
        <p:pic>
          <p:nvPicPr>
            <p:cNvPr id="24" name="object 24"/>
            <p:cNvPicPr/>
            <p:nvPr/>
          </p:nvPicPr>
          <p:blipFill>
            <a:blip r:embed="rId4" cstate="print"/>
            <a:stretch>
              <a:fillRect/>
            </a:stretch>
          </p:blipFill>
          <p:spPr>
            <a:xfrm>
              <a:off x="16398862" y="633475"/>
              <a:ext cx="100850" cy="100736"/>
            </a:xfrm>
            <a:prstGeom prst="rect">
              <a:avLst/>
            </a:prstGeom>
          </p:spPr>
        </p:pic>
        <p:pic>
          <p:nvPicPr>
            <p:cNvPr id="25" name="object 25"/>
            <p:cNvPicPr/>
            <p:nvPr/>
          </p:nvPicPr>
          <p:blipFill>
            <a:blip r:embed="rId5" cstate="print"/>
            <a:stretch>
              <a:fillRect/>
            </a:stretch>
          </p:blipFill>
          <p:spPr>
            <a:xfrm>
              <a:off x="16960850" y="633475"/>
              <a:ext cx="100062" cy="100736"/>
            </a:xfrm>
            <a:prstGeom prst="rect">
              <a:avLst/>
            </a:prstGeom>
          </p:spPr>
        </p:pic>
        <p:pic>
          <p:nvPicPr>
            <p:cNvPr id="26" name="object 26"/>
            <p:cNvPicPr/>
            <p:nvPr/>
          </p:nvPicPr>
          <p:blipFill>
            <a:blip r:embed="rId6" cstate="print"/>
            <a:stretch>
              <a:fillRect/>
            </a:stretch>
          </p:blipFill>
          <p:spPr>
            <a:xfrm>
              <a:off x="17520919" y="633475"/>
              <a:ext cx="100838" cy="100736"/>
            </a:xfrm>
            <a:prstGeom prst="rect">
              <a:avLst/>
            </a:prstGeom>
          </p:spPr>
        </p:pic>
        <p:sp>
          <p:nvSpPr>
            <p:cNvPr id="27" name="object 27"/>
            <p:cNvSpPr/>
            <p:nvPr/>
          </p:nvSpPr>
          <p:spPr>
            <a:xfrm>
              <a:off x="0" y="0"/>
              <a:ext cx="3636645" cy="10276205"/>
            </a:xfrm>
            <a:custGeom>
              <a:avLst/>
              <a:gdLst/>
              <a:ahLst/>
              <a:cxnLst/>
              <a:rect l="l" t="t" r="r" b="b"/>
              <a:pathLst>
                <a:path w="3636645" h="10276205">
                  <a:moveTo>
                    <a:pt x="3636035" y="0"/>
                  </a:moveTo>
                  <a:lnTo>
                    <a:pt x="3636035" y="10275846"/>
                  </a:lnTo>
                  <a:lnTo>
                    <a:pt x="0" y="10275846"/>
                  </a:lnTo>
                  <a:lnTo>
                    <a:pt x="0" y="0"/>
                  </a:lnTo>
                  <a:lnTo>
                    <a:pt x="3636035" y="0"/>
                  </a:lnTo>
                  <a:close/>
                </a:path>
              </a:pathLst>
            </a:custGeom>
            <a:solidFill>
              <a:srgbClr val="FDF2EF"/>
            </a:solidFill>
          </p:spPr>
          <p:txBody>
            <a:bodyPr wrap="square" lIns="0" tIns="0" rIns="0" bIns="0" rtlCol="0"/>
            <a:lstStyle/>
            <a:p>
              <a:endParaRPr sz="1198"/>
            </a:p>
          </p:txBody>
        </p:sp>
        <p:pic>
          <p:nvPicPr>
            <p:cNvPr id="28" name="object 28"/>
            <p:cNvPicPr/>
            <p:nvPr/>
          </p:nvPicPr>
          <p:blipFill>
            <a:blip r:embed="rId7" cstate="print"/>
            <a:stretch>
              <a:fillRect/>
            </a:stretch>
          </p:blipFill>
          <p:spPr>
            <a:xfrm>
              <a:off x="1090904" y="1759890"/>
              <a:ext cx="6476999" cy="6476999"/>
            </a:xfrm>
            <a:prstGeom prst="rect">
              <a:avLst/>
            </a:prstGeom>
          </p:spPr>
        </p:pic>
        <p:sp>
          <p:nvSpPr>
            <p:cNvPr id="29" name="object 29"/>
            <p:cNvSpPr/>
            <p:nvPr/>
          </p:nvSpPr>
          <p:spPr>
            <a:xfrm>
              <a:off x="1091902" y="1759369"/>
              <a:ext cx="6486525" cy="6477000"/>
            </a:xfrm>
            <a:custGeom>
              <a:avLst/>
              <a:gdLst/>
              <a:ahLst/>
              <a:cxnLst/>
              <a:rect l="l" t="t" r="r" b="b"/>
              <a:pathLst>
                <a:path w="6486525" h="6477000">
                  <a:moveTo>
                    <a:pt x="3565452" y="12700"/>
                  </a:moveTo>
                  <a:lnTo>
                    <a:pt x="2921068" y="12700"/>
                  </a:lnTo>
                  <a:lnTo>
                    <a:pt x="2960644" y="0"/>
                  </a:lnTo>
                  <a:lnTo>
                    <a:pt x="3525877" y="0"/>
                  </a:lnTo>
                  <a:lnTo>
                    <a:pt x="3565452" y="12700"/>
                  </a:lnTo>
                  <a:close/>
                </a:path>
                <a:path w="6486525" h="6477000">
                  <a:moveTo>
                    <a:pt x="3683863" y="25400"/>
                  </a:moveTo>
                  <a:lnTo>
                    <a:pt x="2802658" y="25400"/>
                  </a:lnTo>
                  <a:lnTo>
                    <a:pt x="2842068" y="12700"/>
                  </a:lnTo>
                  <a:lnTo>
                    <a:pt x="3644451" y="12700"/>
                  </a:lnTo>
                  <a:lnTo>
                    <a:pt x="3683863" y="25400"/>
                  </a:lnTo>
                  <a:close/>
                </a:path>
                <a:path w="6486525" h="6477000">
                  <a:moveTo>
                    <a:pt x="3762490" y="38100"/>
                  </a:moveTo>
                  <a:lnTo>
                    <a:pt x="2724030" y="38100"/>
                  </a:lnTo>
                  <a:lnTo>
                    <a:pt x="2763309" y="25400"/>
                  </a:lnTo>
                  <a:lnTo>
                    <a:pt x="3723213" y="25400"/>
                  </a:lnTo>
                  <a:lnTo>
                    <a:pt x="3762490" y="38100"/>
                  </a:lnTo>
                  <a:close/>
                </a:path>
                <a:path w="6486525" h="6477000">
                  <a:moveTo>
                    <a:pt x="3840795" y="50800"/>
                  </a:moveTo>
                  <a:lnTo>
                    <a:pt x="2645726" y="50800"/>
                  </a:lnTo>
                  <a:lnTo>
                    <a:pt x="2684834" y="38100"/>
                  </a:lnTo>
                  <a:lnTo>
                    <a:pt x="3801683" y="38100"/>
                  </a:lnTo>
                  <a:lnTo>
                    <a:pt x="3840795" y="50800"/>
                  </a:lnTo>
                  <a:close/>
                </a:path>
                <a:path w="6486525" h="6477000">
                  <a:moveTo>
                    <a:pt x="3957583" y="76200"/>
                  </a:moveTo>
                  <a:lnTo>
                    <a:pt x="2528943" y="76200"/>
                  </a:lnTo>
                  <a:lnTo>
                    <a:pt x="2606705" y="50800"/>
                  </a:lnTo>
                  <a:lnTo>
                    <a:pt x="3879829" y="50800"/>
                  </a:lnTo>
                  <a:lnTo>
                    <a:pt x="3957583" y="76200"/>
                  </a:lnTo>
                  <a:close/>
                </a:path>
                <a:path w="6486525" h="6477000">
                  <a:moveTo>
                    <a:pt x="4150004" y="127000"/>
                  </a:moveTo>
                  <a:lnTo>
                    <a:pt x="2336518" y="127000"/>
                  </a:lnTo>
                  <a:lnTo>
                    <a:pt x="2490219" y="76200"/>
                  </a:lnTo>
                  <a:lnTo>
                    <a:pt x="3996299" y="76200"/>
                  </a:lnTo>
                  <a:lnTo>
                    <a:pt x="4150004" y="127000"/>
                  </a:lnTo>
                  <a:close/>
                </a:path>
                <a:path w="6486525" h="6477000">
                  <a:moveTo>
                    <a:pt x="4188109" y="6337300"/>
                  </a:moveTo>
                  <a:lnTo>
                    <a:pt x="2298413" y="6337300"/>
                  </a:lnTo>
                  <a:lnTo>
                    <a:pt x="2110143" y="6273800"/>
                  </a:lnTo>
                  <a:lnTo>
                    <a:pt x="2072978" y="6248400"/>
                  </a:lnTo>
                  <a:lnTo>
                    <a:pt x="1926127" y="6197600"/>
                  </a:lnTo>
                  <a:lnTo>
                    <a:pt x="1889897" y="6172200"/>
                  </a:lnTo>
                  <a:lnTo>
                    <a:pt x="1818034" y="6146800"/>
                  </a:lnTo>
                  <a:lnTo>
                    <a:pt x="1782430" y="6121400"/>
                  </a:lnTo>
                  <a:lnTo>
                    <a:pt x="1747045" y="6108700"/>
                  </a:lnTo>
                  <a:lnTo>
                    <a:pt x="1711875" y="6083300"/>
                  </a:lnTo>
                  <a:lnTo>
                    <a:pt x="1676942" y="6070600"/>
                  </a:lnTo>
                  <a:lnTo>
                    <a:pt x="1642248" y="6045200"/>
                  </a:lnTo>
                  <a:lnTo>
                    <a:pt x="1607791" y="6032500"/>
                  </a:lnTo>
                  <a:lnTo>
                    <a:pt x="1573573" y="6007100"/>
                  </a:lnTo>
                  <a:lnTo>
                    <a:pt x="1539612" y="5994400"/>
                  </a:lnTo>
                  <a:lnTo>
                    <a:pt x="1472465" y="5943600"/>
                  </a:lnTo>
                  <a:lnTo>
                    <a:pt x="1439282" y="5930900"/>
                  </a:lnTo>
                  <a:lnTo>
                    <a:pt x="1406372" y="5905500"/>
                  </a:lnTo>
                  <a:lnTo>
                    <a:pt x="1341392" y="5854700"/>
                  </a:lnTo>
                  <a:lnTo>
                    <a:pt x="1277546" y="5803900"/>
                  </a:lnTo>
                  <a:lnTo>
                    <a:pt x="1246068" y="5791200"/>
                  </a:lnTo>
                  <a:lnTo>
                    <a:pt x="1214891" y="5765800"/>
                  </a:lnTo>
                  <a:lnTo>
                    <a:pt x="1153445" y="5715000"/>
                  </a:lnTo>
                  <a:lnTo>
                    <a:pt x="1093266" y="5664200"/>
                  </a:lnTo>
                  <a:lnTo>
                    <a:pt x="1063655" y="5626100"/>
                  </a:lnTo>
                  <a:lnTo>
                    <a:pt x="1034370" y="5600700"/>
                  </a:lnTo>
                  <a:lnTo>
                    <a:pt x="1005420" y="5575300"/>
                  </a:lnTo>
                  <a:lnTo>
                    <a:pt x="976807" y="5549900"/>
                  </a:lnTo>
                  <a:lnTo>
                    <a:pt x="920599" y="5499100"/>
                  </a:lnTo>
                  <a:lnTo>
                    <a:pt x="893023" y="5461000"/>
                  </a:lnTo>
                  <a:lnTo>
                    <a:pt x="865801" y="5435600"/>
                  </a:lnTo>
                  <a:lnTo>
                    <a:pt x="838928" y="5410200"/>
                  </a:lnTo>
                  <a:lnTo>
                    <a:pt x="812416" y="5372100"/>
                  </a:lnTo>
                  <a:lnTo>
                    <a:pt x="786274" y="5346700"/>
                  </a:lnTo>
                  <a:lnTo>
                    <a:pt x="760504" y="5321300"/>
                  </a:lnTo>
                  <a:lnTo>
                    <a:pt x="735106" y="5283200"/>
                  </a:lnTo>
                  <a:lnTo>
                    <a:pt x="710078" y="5257800"/>
                  </a:lnTo>
                  <a:lnTo>
                    <a:pt x="685439" y="5219700"/>
                  </a:lnTo>
                  <a:lnTo>
                    <a:pt x="661185" y="5194300"/>
                  </a:lnTo>
                  <a:lnTo>
                    <a:pt x="637315" y="5156200"/>
                  </a:lnTo>
                  <a:lnTo>
                    <a:pt x="613835" y="5130800"/>
                  </a:lnTo>
                  <a:lnTo>
                    <a:pt x="590751" y="5092700"/>
                  </a:lnTo>
                  <a:lnTo>
                    <a:pt x="568067" y="5067300"/>
                  </a:lnTo>
                  <a:lnTo>
                    <a:pt x="545786" y="5029200"/>
                  </a:lnTo>
                  <a:lnTo>
                    <a:pt x="523906" y="5003800"/>
                  </a:lnTo>
                  <a:lnTo>
                    <a:pt x="502439" y="4965700"/>
                  </a:lnTo>
                  <a:lnTo>
                    <a:pt x="481386" y="4927600"/>
                  </a:lnTo>
                  <a:lnTo>
                    <a:pt x="460747" y="4902200"/>
                  </a:lnTo>
                  <a:lnTo>
                    <a:pt x="440521" y="4864100"/>
                  </a:lnTo>
                  <a:lnTo>
                    <a:pt x="420721" y="4826000"/>
                  </a:lnTo>
                  <a:lnTo>
                    <a:pt x="401349" y="4787900"/>
                  </a:lnTo>
                  <a:lnTo>
                    <a:pt x="382401" y="4762500"/>
                  </a:lnTo>
                  <a:lnTo>
                    <a:pt x="363875" y="4724400"/>
                  </a:lnTo>
                  <a:lnTo>
                    <a:pt x="345787" y="4686300"/>
                  </a:lnTo>
                  <a:lnTo>
                    <a:pt x="328138" y="4648200"/>
                  </a:lnTo>
                  <a:lnTo>
                    <a:pt x="310926" y="4622800"/>
                  </a:lnTo>
                  <a:lnTo>
                    <a:pt x="294155" y="4584700"/>
                  </a:lnTo>
                  <a:lnTo>
                    <a:pt x="277828" y="4546600"/>
                  </a:lnTo>
                  <a:lnTo>
                    <a:pt x="261946" y="4508500"/>
                  </a:lnTo>
                  <a:lnTo>
                    <a:pt x="246512" y="4470400"/>
                  </a:lnTo>
                  <a:lnTo>
                    <a:pt x="231529" y="4432300"/>
                  </a:lnTo>
                  <a:lnTo>
                    <a:pt x="217001" y="4394200"/>
                  </a:lnTo>
                  <a:lnTo>
                    <a:pt x="202929" y="4356100"/>
                  </a:lnTo>
                  <a:lnTo>
                    <a:pt x="189310" y="4318000"/>
                  </a:lnTo>
                  <a:lnTo>
                    <a:pt x="176150" y="4279900"/>
                  </a:lnTo>
                  <a:lnTo>
                    <a:pt x="163450" y="4241800"/>
                  </a:lnTo>
                  <a:lnTo>
                    <a:pt x="151216" y="4216400"/>
                  </a:lnTo>
                  <a:lnTo>
                    <a:pt x="139446" y="4178300"/>
                  </a:lnTo>
                  <a:lnTo>
                    <a:pt x="128141" y="4140200"/>
                  </a:lnTo>
                  <a:lnTo>
                    <a:pt x="117308" y="4102100"/>
                  </a:lnTo>
                  <a:lnTo>
                    <a:pt x="106944" y="4051300"/>
                  </a:lnTo>
                  <a:lnTo>
                    <a:pt x="97049" y="4013200"/>
                  </a:lnTo>
                  <a:lnTo>
                    <a:pt x="87631" y="3975100"/>
                  </a:lnTo>
                  <a:lnTo>
                    <a:pt x="78686" y="3937000"/>
                  </a:lnTo>
                  <a:lnTo>
                    <a:pt x="70217" y="3898900"/>
                  </a:lnTo>
                  <a:lnTo>
                    <a:pt x="62223" y="3860800"/>
                  </a:lnTo>
                  <a:lnTo>
                    <a:pt x="54710" y="3822700"/>
                  </a:lnTo>
                  <a:lnTo>
                    <a:pt x="47676" y="3784600"/>
                  </a:lnTo>
                  <a:lnTo>
                    <a:pt x="41121" y="3746500"/>
                  </a:lnTo>
                  <a:lnTo>
                    <a:pt x="35048" y="3708400"/>
                  </a:lnTo>
                  <a:lnTo>
                    <a:pt x="29459" y="3670300"/>
                  </a:lnTo>
                  <a:lnTo>
                    <a:pt x="24352" y="3632200"/>
                  </a:lnTo>
                  <a:lnTo>
                    <a:pt x="19730" y="3594100"/>
                  </a:lnTo>
                  <a:lnTo>
                    <a:pt x="15590" y="3543300"/>
                  </a:lnTo>
                  <a:lnTo>
                    <a:pt x="11938" y="3505200"/>
                  </a:lnTo>
                  <a:lnTo>
                    <a:pt x="8772" y="3467100"/>
                  </a:lnTo>
                  <a:lnTo>
                    <a:pt x="6092" y="3429000"/>
                  </a:lnTo>
                  <a:lnTo>
                    <a:pt x="3898" y="3390900"/>
                  </a:lnTo>
                  <a:lnTo>
                    <a:pt x="2191" y="3352800"/>
                  </a:lnTo>
                  <a:lnTo>
                    <a:pt x="974" y="3314700"/>
                  </a:lnTo>
                  <a:lnTo>
                    <a:pt x="243" y="3276600"/>
                  </a:lnTo>
                  <a:lnTo>
                    <a:pt x="0" y="3238500"/>
                  </a:lnTo>
                  <a:lnTo>
                    <a:pt x="243" y="3187700"/>
                  </a:lnTo>
                  <a:lnTo>
                    <a:pt x="974" y="3149600"/>
                  </a:lnTo>
                  <a:lnTo>
                    <a:pt x="2191" y="3111500"/>
                  </a:lnTo>
                  <a:lnTo>
                    <a:pt x="3898" y="3073400"/>
                  </a:lnTo>
                  <a:lnTo>
                    <a:pt x="6092" y="3035300"/>
                  </a:lnTo>
                  <a:lnTo>
                    <a:pt x="8772" y="2997200"/>
                  </a:lnTo>
                  <a:lnTo>
                    <a:pt x="11938" y="2959100"/>
                  </a:lnTo>
                  <a:lnTo>
                    <a:pt x="15590" y="2921000"/>
                  </a:lnTo>
                  <a:lnTo>
                    <a:pt x="19730" y="2870200"/>
                  </a:lnTo>
                  <a:lnTo>
                    <a:pt x="24352" y="2832100"/>
                  </a:lnTo>
                  <a:lnTo>
                    <a:pt x="29459" y="2794000"/>
                  </a:lnTo>
                  <a:lnTo>
                    <a:pt x="35048" y="2755900"/>
                  </a:lnTo>
                  <a:lnTo>
                    <a:pt x="41121" y="2717800"/>
                  </a:lnTo>
                  <a:lnTo>
                    <a:pt x="47676" y="2679700"/>
                  </a:lnTo>
                  <a:lnTo>
                    <a:pt x="54710" y="2641600"/>
                  </a:lnTo>
                  <a:lnTo>
                    <a:pt x="62223" y="2603500"/>
                  </a:lnTo>
                  <a:lnTo>
                    <a:pt x="70217" y="2565400"/>
                  </a:lnTo>
                  <a:lnTo>
                    <a:pt x="78686" y="2527300"/>
                  </a:lnTo>
                  <a:lnTo>
                    <a:pt x="87631" y="2489200"/>
                  </a:lnTo>
                  <a:lnTo>
                    <a:pt x="97049" y="2451100"/>
                  </a:lnTo>
                  <a:lnTo>
                    <a:pt x="106944" y="2413000"/>
                  </a:lnTo>
                  <a:lnTo>
                    <a:pt x="117308" y="2362200"/>
                  </a:lnTo>
                  <a:lnTo>
                    <a:pt x="128141" y="2324100"/>
                  </a:lnTo>
                  <a:lnTo>
                    <a:pt x="139446" y="2286000"/>
                  </a:lnTo>
                  <a:lnTo>
                    <a:pt x="151216" y="2247900"/>
                  </a:lnTo>
                  <a:lnTo>
                    <a:pt x="163450" y="2222500"/>
                  </a:lnTo>
                  <a:lnTo>
                    <a:pt x="176150" y="2184400"/>
                  </a:lnTo>
                  <a:lnTo>
                    <a:pt x="189310" y="2146300"/>
                  </a:lnTo>
                  <a:lnTo>
                    <a:pt x="202929" y="2108200"/>
                  </a:lnTo>
                  <a:lnTo>
                    <a:pt x="217001" y="2070100"/>
                  </a:lnTo>
                  <a:lnTo>
                    <a:pt x="231529" y="2032000"/>
                  </a:lnTo>
                  <a:lnTo>
                    <a:pt x="246512" y="1993900"/>
                  </a:lnTo>
                  <a:lnTo>
                    <a:pt x="261946" y="1955800"/>
                  </a:lnTo>
                  <a:lnTo>
                    <a:pt x="277828" y="1917700"/>
                  </a:lnTo>
                  <a:lnTo>
                    <a:pt x="294155" y="1879600"/>
                  </a:lnTo>
                  <a:lnTo>
                    <a:pt x="310926" y="1841500"/>
                  </a:lnTo>
                  <a:lnTo>
                    <a:pt x="328138" y="1816100"/>
                  </a:lnTo>
                  <a:lnTo>
                    <a:pt x="345787" y="1778000"/>
                  </a:lnTo>
                  <a:lnTo>
                    <a:pt x="363875" y="1739900"/>
                  </a:lnTo>
                  <a:lnTo>
                    <a:pt x="382401" y="1701800"/>
                  </a:lnTo>
                  <a:lnTo>
                    <a:pt x="401349" y="1676400"/>
                  </a:lnTo>
                  <a:lnTo>
                    <a:pt x="420721" y="1638300"/>
                  </a:lnTo>
                  <a:lnTo>
                    <a:pt x="440521" y="1600200"/>
                  </a:lnTo>
                  <a:lnTo>
                    <a:pt x="460747" y="1562100"/>
                  </a:lnTo>
                  <a:lnTo>
                    <a:pt x="481386" y="1536700"/>
                  </a:lnTo>
                  <a:lnTo>
                    <a:pt x="502439" y="1498600"/>
                  </a:lnTo>
                  <a:lnTo>
                    <a:pt x="523906" y="1460500"/>
                  </a:lnTo>
                  <a:lnTo>
                    <a:pt x="545786" y="1435100"/>
                  </a:lnTo>
                  <a:lnTo>
                    <a:pt x="568067" y="1397000"/>
                  </a:lnTo>
                  <a:lnTo>
                    <a:pt x="590751" y="1371600"/>
                  </a:lnTo>
                  <a:lnTo>
                    <a:pt x="613835" y="1333500"/>
                  </a:lnTo>
                  <a:lnTo>
                    <a:pt x="637315" y="1308100"/>
                  </a:lnTo>
                  <a:lnTo>
                    <a:pt x="661185" y="1270000"/>
                  </a:lnTo>
                  <a:lnTo>
                    <a:pt x="685439" y="1244600"/>
                  </a:lnTo>
                  <a:lnTo>
                    <a:pt x="710078" y="1206500"/>
                  </a:lnTo>
                  <a:lnTo>
                    <a:pt x="735106" y="1181100"/>
                  </a:lnTo>
                  <a:lnTo>
                    <a:pt x="760504" y="1143000"/>
                  </a:lnTo>
                  <a:lnTo>
                    <a:pt x="786274" y="1117600"/>
                  </a:lnTo>
                  <a:lnTo>
                    <a:pt x="812416" y="1092200"/>
                  </a:lnTo>
                  <a:lnTo>
                    <a:pt x="838928" y="1054100"/>
                  </a:lnTo>
                  <a:lnTo>
                    <a:pt x="865801" y="1028700"/>
                  </a:lnTo>
                  <a:lnTo>
                    <a:pt x="893023" y="1003300"/>
                  </a:lnTo>
                  <a:lnTo>
                    <a:pt x="920599" y="965200"/>
                  </a:lnTo>
                  <a:lnTo>
                    <a:pt x="948529" y="939800"/>
                  </a:lnTo>
                  <a:lnTo>
                    <a:pt x="976807" y="914400"/>
                  </a:lnTo>
                  <a:lnTo>
                    <a:pt x="1005420" y="889000"/>
                  </a:lnTo>
                  <a:lnTo>
                    <a:pt x="1034370" y="863600"/>
                  </a:lnTo>
                  <a:lnTo>
                    <a:pt x="1063655" y="838200"/>
                  </a:lnTo>
                  <a:lnTo>
                    <a:pt x="1093266" y="800100"/>
                  </a:lnTo>
                  <a:lnTo>
                    <a:pt x="1123195" y="774700"/>
                  </a:lnTo>
                  <a:lnTo>
                    <a:pt x="1184013" y="723900"/>
                  </a:lnTo>
                  <a:lnTo>
                    <a:pt x="1246068" y="673100"/>
                  </a:lnTo>
                  <a:lnTo>
                    <a:pt x="1277546" y="660400"/>
                  </a:lnTo>
                  <a:lnTo>
                    <a:pt x="1309324" y="635000"/>
                  </a:lnTo>
                  <a:lnTo>
                    <a:pt x="1373741" y="584200"/>
                  </a:lnTo>
                  <a:lnTo>
                    <a:pt x="1439282" y="533400"/>
                  </a:lnTo>
                  <a:lnTo>
                    <a:pt x="1472465" y="520700"/>
                  </a:lnTo>
                  <a:lnTo>
                    <a:pt x="1539612" y="469900"/>
                  </a:lnTo>
                  <a:lnTo>
                    <a:pt x="1573573" y="457200"/>
                  </a:lnTo>
                  <a:lnTo>
                    <a:pt x="1607791" y="431800"/>
                  </a:lnTo>
                  <a:lnTo>
                    <a:pt x="1642248" y="419100"/>
                  </a:lnTo>
                  <a:lnTo>
                    <a:pt x="1676942" y="393700"/>
                  </a:lnTo>
                  <a:lnTo>
                    <a:pt x="1711875" y="381000"/>
                  </a:lnTo>
                  <a:lnTo>
                    <a:pt x="1747045" y="355600"/>
                  </a:lnTo>
                  <a:lnTo>
                    <a:pt x="1782430" y="342900"/>
                  </a:lnTo>
                  <a:lnTo>
                    <a:pt x="1818034" y="317500"/>
                  </a:lnTo>
                  <a:lnTo>
                    <a:pt x="1889897" y="292100"/>
                  </a:lnTo>
                  <a:lnTo>
                    <a:pt x="1926127" y="266700"/>
                  </a:lnTo>
                  <a:lnTo>
                    <a:pt x="2072978" y="215900"/>
                  </a:lnTo>
                  <a:lnTo>
                    <a:pt x="2110143" y="190500"/>
                  </a:lnTo>
                  <a:lnTo>
                    <a:pt x="2298413" y="127000"/>
                  </a:lnTo>
                  <a:lnTo>
                    <a:pt x="4188109" y="127000"/>
                  </a:lnTo>
                  <a:lnTo>
                    <a:pt x="4376378" y="190500"/>
                  </a:lnTo>
                  <a:lnTo>
                    <a:pt x="4413544" y="215900"/>
                  </a:lnTo>
                  <a:lnTo>
                    <a:pt x="4560394" y="266700"/>
                  </a:lnTo>
                  <a:lnTo>
                    <a:pt x="4596624" y="292100"/>
                  </a:lnTo>
                  <a:lnTo>
                    <a:pt x="4668480" y="317500"/>
                  </a:lnTo>
                  <a:lnTo>
                    <a:pt x="4704086" y="342900"/>
                  </a:lnTo>
                  <a:lnTo>
                    <a:pt x="4739475" y="355600"/>
                  </a:lnTo>
                  <a:lnTo>
                    <a:pt x="4774646" y="381000"/>
                  </a:lnTo>
                  <a:lnTo>
                    <a:pt x="4809578" y="393700"/>
                  </a:lnTo>
                  <a:lnTo>
                    <a:pt x="4844274" y="419100"/>
                  </a:lnTo>
                  <a:lnTo>
                    <a:pt x="4878730" y="431800"/>
                  </a:lnTo>
                  <a:lnTo>
                    <a:pt x="4912948" y="457200"/>
                  </a:lnTo>
                  <a:lnTo>
                    <a:pt x="4946910" y="469900"/>
                  </a:lnTo>
                  <a:lnTo>
                    <a:pt x="5014055" y="520700"/>
                  </a:lnTo>
                  <a:lnTo>
                    <a:pt x="5047239" y="533400"/>
                  </a:lnTo>
                  <a:lnTo>
                    <a:pt x="5112780" y="584200"/>
                  </a:lnTo>
                  <a:lnTo>
                    <a:pt x="5177197" y="635000"/>
                  </a:lnTo>
                  <a:lnTo>
                    <a:pt x="5208976" y="660400"/>
                  </a:lnTo>
                  <a:lnTo>
                    <a:pt x="5240452" y="673100"/>
                  </a:lnTo>
                  <a:lnTo>
                    <a:pt x="5302508" y="723900"/>
                  </a:lnTo>
                  <a:lnTo>
                    <a:pt x="5363326" y="774700"/>
                  </a:lnTo>
                  <a:lnTo>
                    <a:pt x="5393256" y="800100"/>
                  </a:lnTo>
                  <a:lnTo>
                    <a:pt x="5422867" y="838200"/>
                  </a:lnTo>
                  <a:lnTo>
                    <a:pt x="5481101" y="889000"/>
                  </a:lnTo>
                  <a:lnTo>
                    <a:pt x="5509715" y="914400"/>
                  </a:lnTo>
                  <a:lnTo>
                    <a:pt x="5537992" y="939800"/>
                  </a:lnTo>
                  <a:lnTo>
                    <a:pt x="5565917" y="965200"/>
                  </a:lnTo>
                  <a:lnTo>
                    <a:pt x="5593493" y="1003300"/>
                  </a:lnTo>
                  <a:lnTo>
                    <a:pt x="5620718" y="1028700"/>
                  </a:lnTo>
                  <a:lnTo>
                    <a:pt x="5647593" y="1054100"/>
                  </a:lnTo>
                  <a:lnTo>
                    <a:pt x="5674099" y="1092200"/>
                  </a:lnTo>
                  <a:lnTo>
                    <a:pt x="5700238" y="1117600"/>
                  </a:lnTo>
                  <a:lnTo>
                    <a:pt x="5726010" y="1143000"/>
                  </a:lnTo>
                  <a:lnTo>
                    <a:pt x="5751415" y="1181100"/>
                  </a:lnTo>
                  <a:lnTo>
                    <a:pt x="5776438" y="1206500"/>
                  </a:lnTo>
                  <a:lnTo>
                    <a:pt x="5801076" y="1244600"/>
                  </a:lnTo>
                  <a:lnTo>
                    <a:pt x="5825333" y="1270000"/>
                  </a:lnTo>
                  <a:lnTo>
                    <a:pt x="5849206" y="1308100"/>
                  </a:lnTo>
                  <a:lnTo>
                    <a:pt x="5872684" y="1333500"/>
                  </a:lnTo>
                  <a:lnTo>
                    <a:pt x="5895764" y="1371600"/>
                  </a:lnTo>
                  <a:lnTo>
                    <a:pt x="5918448" y="1397000"/>
                  </a:lnTo>
                  <a:lnTo>
                    <a:pt x="5940733" y="1435100"/>
                  </a:lnTo>
                  <a:lnTo>
                    <a:pt x="5962616" y="1460500"/>
                  </a:lnTo>
                  <a:lnTo>
                    <a:pt x="5984083" y="1498600"/>
                  </a:lnTo>
                  <a:lnTo>
                    <a:pt x="6005135" y="1536700"/>
                  </a:lnTo>
                  <a:lnTo>
                    <a:pt x="6025774" y="1562100"/>
                  </a:lnTo>
                  <a:lnTo>
                    <a:pt x="6045999" y="1600200"/>
                  </a:lnTo>
                  <a:lnTo>
                    <a:pt x="6065799" y="1638300"/>
                  </a:lnTo>
                  <a:lnTo>
                    <a:pt x="6085171" y="1676400"/>
                  </a:lnTo>
                  <a:lnTo>
                    <a:pt x="6104120" y="1701800"/>
                  </a:lnTo>
                  <a:lnTo>
                    <a:pt x="6122644" y="1739900"/>
                  </a:lnTo>
                  <a:lnTo>
                    <a:pt x="6140729" y="1778000"/>
                  </a:lnTo>
                  <a:lnTo>
                    <a:pt x="6158379" y="1816100"/>
                  </a:lnTo>
                  <a:lnTo>
                    <a:pt x="6175595" y="1841500"/>
                  </a:lnTo>
                  <a:lnTo>
                    <a:pt x="6192366" y="1879600"/>
                  </a:lnTo>
                  <a:lnTo>
                    <a:pt x="6208693" y="1917700"/>
                  </a:lnTo>
                  <a:lnTo>
                    <a:pt x="6224575" y="1955800"/>
                  </a:lnTo>
                  <a:lnTo>
                    <a:pt x="6240010" y="1993900"/>
                  </a:lnTo>
                  <a:lnTo>
                    <a:pt x="6254993" y="2032000"/>
                  </a:lnTo>
                  <a:lnTo>
                    <a:pt x="6269520" y="2070100"/>
                  </a:lnTo>
                  <a:lnTo>
                    <a:pt x="6283592" y="2108200"/>
                  </a:lnTo>
                  <a:lnTo>
                    <a:pt x="6297210" y="2146300"/>
                  </a:lnTo>
                  <a:lnTo>
                    <a:pt x="6310372" y="2184400"/>
                  </a:lnTo>
                  <a:lnTo>
                    <a:pt x="6323070" y="2222500"/>
                  </a:lnTo>
                  <a:lnTo>
                    <a:pt x="6335303" y="2247900"/>
                  </a:lnTo>
                  <a:lnTo>
                    <a:pt x="6347071" y="2286000"/>
                  </a:lnTo>
                  <a:lnTo>
                    <a:pt x="6358378" y="2324100"/>
                  </a:lnTo>
                  <a:lnTo>
                    <a:pt x="6369210" y="2362200"/>
                  </a:lnTo>
                  <a:lnTo>
                    <a:pt x="6379571" y="2413000"/>
                  </a:lnTo>
                  <a:lnTo>
                    <a:pt x="6389464" y="2451100"/>
                  </a:lnTo>
                  <a:lnTo>
                    <a:pt x="6398886" y="2489200"/>
                  </a:lnTo>
                  <a:lnTo>
                    <a:pt x="6407834" y="2527300"/>
                  </a:lnTo>
                  <a:lnTo>
                    <a:pt x="6416306" y="2565400"/>
                  </a:lnTo>
                  <a:lnTo>
                    <a:pt x="6424300" y="2603500"/>
                  </a:lnTo>
                  <a:lnTo>
                    <a:pt x="6431813" y="2641600"/>
                  </a:lnTo>
                  <a:lnTo>
                    <a:pt x="6438844" y="2679700"/>
                  </a:lnTo>
                  <a:lnTo>
                    <a:pt x="6445394" y="2717800"/>
                  </a:lnTo>
                  <a:lnTo>
                    <a:pt x="6451465" y="2755900"/>
                  </a:lnTo>
                  <a:lnTo>
                    <a:pt x="6457058" y="2794000"/>
                  </a:lnTo>
                  <a:lnTo>
                    <a:pt x="6462165" y="2832100"/>
                  </a:lnTo>
                  <a:lnTo>
                    <a:pt x="6466785" y="2870200"/>
                  </a:lnTo>
                  <a:lnTo>
                    <a:pt x="6470920" y="2921000"/>
                  </a:lnTo>
                  <a:lnTo>
                    <a:pt x="6474574" y="2959100"/>
                  </a:lnTo>
                  <a:lnTo>
                    <a:pt x="6477741" y="2997200"/>
                  </a:lnTo>
                  <a:lnTo>
                    <a:pt x="6480423" y="3035300"/>
                  </a:lnTo>
                  <a:lnTo>
                    <a:pt x="6482618" y="3073400"/>
                  </a:lnTo>
                  <a:lnTo>
                    <a:pt x="6484328" y="3111500"/>
                  </a:lnTo>
                  <a:lnTo>
                    <a:pt x="6485550" y="3149600"/>
                  </a:lnTo>
                  <a:lnTo>
                    <a:pt x="6486285" y="3187700"/>
                  </a:lnTo>
                  <a:lnTo>
                    <a:pt x="6486530" y="3238500"/>
                  </a:lnTo>
                  <a:lnTo>
                    <a:pt x="6486285" y="3276600"/>
                  </a:lnTo>
                  <a:lnTo>
                    <a:pt x="6485550" y="3314700"/>
                  </a:lnTo>
                  <a:lnTo>
                    <a:pt x="6484328" y="3352800"/>
                  </a:lnTo>
                  <a:lnTo>
                    <a:pt x="6482618" y="3390900"/>
                  </a:lnTo>
                  <a:lnTo>
                    <a:pt x="6480423" y="3429000"/>
                  </a:lnTo>
                  <a:lnTo>
                    <a:pt x="6477741" y="3467100"/>
                  </a:lnTo>
                  <a:lnTo>
                    <a:pt x="6474574" y="3505200"/>
                  </a:lnTo>
                  <a:lnTo>
                    <a:pt x="6470920" y="3543300"/>
                  </a:lnTo>
                  <a:lnTo>
                    <a:pt x="6466785" y="3594100"/>
                  </a:lnTo>
                  <a:lnTo>
                    <a:pt x="6462165" y="3632200"/>
                  </a:lnTo>
                  <a:lnTo>
                    <a:pt x="6457058" y="3670300"/>
                  </a:lnTo>
                  <a:lnTo>
                    <a:pt x="6451465" y="3708400"/>
                  </a:lnTo>
                  <a:lnTo>
                    <a:pt x="6445394" y="3746500"/>
                  </a:lnTo>
                  <a:lnTo>
                    <a:pt x="6438844" y="3784600"/>
                  </a:lnTo>
                  <a:lnTo>
                    <a:pt x="6431813" y="3822700"/>
                  </a:lnTo>
                  <a:lnTo>
                    <a:pt x="6424300" y="3860800"/>
                  </a:lnTo>
                  <a:lnTo>
                    <a:pt x="6416306" y="3898900"/>
                  </a:lnTo>
                  <a:lnTo>
                    <a:pt x="6407834" y="3937000"/>
                  </a:lnTo>
                  <a:lnTo>
                    <a:pt x="6398886" y="3975100"/>
                  </a:lnTo>
                  <a:lnTo>
                    <a:pt x="6389464" y="4013200"/>
                  </a:lnTo>
                  <a:lnTo>
                    <a:pt x="6379571" y="4051300"/>
                  </a:lnTo>
                  <a:lnTo>
                    <a:pt x="6369210" y="4102100"/>
                  </a:lnTo>
                  <a:lnTo>
                    <a:pt x="6358378" y="4140200"/>
                  </a:lnTo>
                  <a:lnTo>
                    <a:pt x="6347071" y="4178300"/>
                  </a:lnTo>
                  <a:lnTo>
                    <a:pt x="6335303" y="4216400"/>
                  </a:lnTo>
                  <a:lnTo>
                    <a:pt x="6323070" y="4241800"/>
                  </a:lnTo>
                  <a:lnTo>
                    <a:pt x="6310372" y="4279900"/>
                  </a:lnTo>
                  <a:lnTo>
                    <a:pt x="6297210" y="4318000"/>
                  </a:lnTo>
                  <a:lnTo>
                    <a:pt x="6283592" y="4356100"/>
                  </a:lnTo>
                  <a:lnTo>
                    <a:pt x="6269520" y="4394200"/>
                  </a:lnTo>
                  <a:lnTo>
                    <a:pt x="6254993" y="4432300"/>
                  </a:lnTo>
                  <a:lnTo>
                    <a:pt x="6240010" y="4470400"/>
                  </a:lnTo>
                  <a:lnTo>
                    <a:pt x="6224575" y="4508500"/>
                  </a:lnTo>
                  <a:lnTo>
                    <a:pt x="6208693" y="4546600"/>
                  </a:lnTo>
                  <a:lnTo>
                    <a:pt x="6192366" y="4584700"/>
                  </a:lnTo>
                  <a:lnTo>
                    <a:pt x="6175595" y="4622800"/>
                  </a:lnTo>
                  <a:lnTo>
                    <a:pt x="6158379" y="4648200"/>
                  </a:lnTo>
                  <a:lnTo>
                    <a:pt x="6140729" y="4686300"/>
                  </a:lnTo>
                  <a:lnTo>
                    <a:pt x="6122644" y="4724400"/>
                  </a:lnTo>
                  <a:lnTo>
                    <a:pt x="6104120" y="4762500"/>
                  </a:lnTo>
                  <a:lnTo>
                    <a:pt x="6085171" y="4787900"/>
                  </a:lnTo>
                  <a:lnTo>
                    <a:pt x="6065799" y="4826000"/>
                  </a:lnTo>
                  <a:lnTo>
                    <a:pt x="6045999" y="4864100"/>
                  </a:lnTo>
                  <a:lnTo>
                    <a:pt x="6025774" y="4902200"/>
                  </a:lnTo>
                  <a:lnTo>
                    <a:pt x="6005135" y="4927600"/>
                  </a:lnTo>
                  <a:lnTo>
                    <a:pt x="5984083" y="4965700"/>
                  </a:lnTo>
                  <a:lnTo>
                    <a:pt x="5962616" y="5003800"/>
                  </a:lnTo>
                  <a:lnTo>
                    <a:pt x="5940733" y="5029200"/>
                  </a:lnTo>
                  <a:lnTo>
                    <a:pt x="5918448" y="5067300"/>
                  </a:lnTo>
                  <a:lnTo>
                    <a:pt x="5895764" y="5092700"/>
                  </a:lnTo>
                  <a:lnTo>
                    <a:pt x="5872684" y="5130800"/>
                  </a:lnTo>
                  <a:lnTo>
                    <a:pt x="5849206" y="5156200"/>
                  </a:lnTo>
                  <a:lnTo>
                    <a:pt x="5825333" y="5194300"/>
                  </a:lnTo>
                  <a:lnTo>
                    <a:pt x="5801076" y="5219700"/>
                  </a:lnTo>
                  <a:lnTo>
                    <a:pt x="5776438" y="5257800"/>
                  </a:lnTo>
                  <a:lnTo>
                    <a:pt x="5751415" y="5283200"/>
                  </a:lnTo>
                  <a:lnTo>
                    <a:pt x="5726010" y="5321300"/>
                  </a:lnTo>
                  <a:lnTo>
                    <a:pt x="5700238" y="5346700"/>
                  </a:lnTo>
                  <a:lnTo>
                    <a:pt x="5674099" y="5372100"/>
                  </a:lnTo>
                  <a:lnTo>
                    <a:pt x="5647593" y="5410200"/>
                  </a:lnTo>
                  <a:lnTo>
                    <a:pt x="5620718" y="5435600"/>
                  </a:lnTo>
                  <a:lnTo>
                    <a:pt x="5593493" y="5461000"/>
                  </a:lnTo>
                  <a:lnTo>
                    <a:pt x="5565917" y="5499100"/>
                  </a:lnTo>
                  <a:lnTo>
                    <a:pt x="5537992" y="5524500"/>
                  </a:lnTo>
                  <a:lnTo>
                    <a:pt x="5509715" y="5549900"/>
                  </a:lnTo>
                  <a:lnTo>
                    <a:pt x="5481101" y="5575300"/>
                  </a:lnTo>
                  <a:lnTo>
                    <a:pt x="5422867" y="5626100"/>
                  </a:lnTo>
                  <a:lnTo>
                    <a:pt x="5393256" y="5664200"/>
                  </a:lnTo>
                  <a:lnTo>
                    <a:pt x="5333077" y="5715000"/>
                  </a:lnTo>
                  <a:lnTo>
                    <a:pt x="5271630" y="5765800"/>
                  </a:lnTo>
                  <a:lnTo>
                    <a:pt x="5240452" y="5791200"/>
                  </a:lnTo>
                  <a:lnTo>
                    <a:pt x="5208976" y="5803900"/>
                  </a:lnTo>
                  <a:lnTo>
                    <a:pt x="5145128" y="5854700"/>
                  </a:lnTo>
                  <a:lnTo>
                    <a:pt x="5080149" y="5905500"/>
                  </a:lnTo>
                  <a:lnTo>
                    <a:pt x="5047239" y="5930900"/>
                  </a:lnTo>
                  <a:lnTo>
                    <a:pt x="5014055" y="5943600"/>
                  </a:lnTo>
                  <a:lnTo>
                    <a:pt x="4946910" y="5994400"/>
                  </a:lnTo>
                  <a:lnTo>
                    <a:pt x="4912948" y="6007100"/>
                  </a:lnTo>
                  <a:lnTo>
                    <a:pt x="4878730" y="6032500"/>
                  </a:lnTo>
                  <a:lnTo>
                    <a:pt x="4844274" y="6045200"/>
                  </a:lnTo>
                  <a:lnTo>
                    <a:pt x="4809578" y="6070600"/>
                  </a:lnTo>
                  <a:lnTo>
                    <a:pt x="4774646" y="6083300"/>
                  </a:lnTo>
                  <a:lnTo>
                    <a:pt x="4739475" y="6108700"/>
                  </a:lnTo>
                  <a:lnTo>
                    <a:pt x="4704086" y="6121400"/>
                  </a:lnTo>
                  <a:lnTo>
                    <a:pt x="4668480" y="6146800"/>
                  </a:lnTo>
                  <a:lnTo>
                    <a:pt x="4596624" y="6172200"/>
                  </a:lnTo>
                  <a:lnTo>
                    <a:pt x="4560394" y="6197600"/>
                  </a:lnTo>
                  <a:lnTo>
                    <a:pt x="4413544" y="6248400"/>
                  </a:lnTo>
                  <a:lnTo>
                    <a:pt x="4376378" y="6273800"/>
                  </a:lnTo>
                  <a:lnTo>
                    <a:pt x="4188109" y="6337300"/>
                  </a:lnTo>
                  <a:close/>
                </a:path>
                <a:path w="6486525" h="6477000">
                  <a:moveTo>
                    <a:pt x="3996299" y="6388100"/>
                  </a:moveTo>
                  <a:lnTo>
                    <a:pt x="2490219" y="6388100"/>
                  </a:lnTo>
                  <a:lnTo>
                    <a:pt x="2336518" y="6337300"/>
                  </a:lnTo>
                  <a:lnTo>
                    <a:pt x="4150004" y="6337300"/>
                  </a:lnTo>
                  <a:lnTo>
                    <a:pt x="3996299" y="6388100"/>
                  </a:lnTo>
                  <a:close/>
                </a:path>
                <a:path w="6486525" h="6477000">
                  <a:moveTo>
                    <a:pt x="3879829" y="6413500"/>
                  </a:moveTo>
                  <a:lnTo>
                    <a:pt x="2606705" y="6413500"/>
                  </a:lnTo>
                  <a:lnTo>
                    <a:pt x="2528943" y="6388100"/>
                  </a:lnTo>
                  <a:lnTo>
                    <a:pt x="3957583" y="6388100"/>
                  </a:lnTo>
                  <a:lnTo>
                    <a:pt x="3879829" y="6413500"/>
                  </a:lnTo>
                  <a:close/>
                </a:path>
                <a:path w="6486525" h="6477000">
                  <a:moveTo>
                    <a:pt x="3801683" y="6426200"/>
                  </a:moveTo>
                  <a:lnTo>
                    <a:pt x="2684834" y="6426200"/>
                  </a:lnTo>
                  <a:lnTo>
                    <a:pt x="2645726" y="6413500"/>
                  </a:lnTo>
                  <a:lnTo>
                    <a:pt x="3840795" y="6413500"/>
                  </a:lnTo>
                  <a:lnTo>
                    <a:pt x="3801683" y="6426200"/>
                  </a:lnTo>
                  <a:close/>
                </a:path>
                <a:path w="6486525" h="6477000">
                  <a:moveTo>
                    <a:pt x="3723213" y="6438900"/>
                  </a:moveTo>
                  <a:lnTo>
                    <a:pt x="2763309" y="6438900"/>
                  </a:lnTo>
                  <a:lnTo>
                    <a:pt x="2724030" y="6426200"/>
                  </a:lnTo>
                  <a:lnTo>
                    <a:pt x="3762490" y="6426200"/>
                  </a:lnTo>
                  <a:lnTo>
                    <a:pt x="3723213" y="6438900"/>
                  </a:lnTo>
                  <a:close/>
                </a:path>
                <a:path w="6486525" h="6477000">
                  <a:moveTo>
                    <a:pt x="3644451" y="6451600"/>
                  </a:moveTo>
                  <a:lnTo>
                    <a:pt x="2842068" y="6451600"/>
                  </a:lnTo>
                  <a:lnTo>
                    <a:pt x="2802658" y="6438900"/>
                  </a:lnTo>
                  <a:lnTo>
                    <a:pt x="3683863" y="6438900"/>
                  </a:lnTo>
                  <a:lnTo>
                    <a:pt x="3644451" y="6451600"/>
                  </a:lnTo>
                  <a:close/>
                </a:path>
                <a:path w="6486525" h="6477000">
                  <a:moveTo>
                    <a:pt x="3525877" y="6464300"/>
                  </a:moveTo>
                  <a:lnTo>
                    <a:pt x="2960644" y="6464300"/>
                  </a:lnTo>
                  <a:lnTo>
                    <a:pt x="2921068" y="6451600"/>
                  </a:lnTo>
                  <a:lnTo>
                    <a:pt x="3565452" y="6451600"/>
                  </a:lnTo>
                  <a:lnTo>
                    <a:pt x="3525877" y="6464300"/>
                  </a:lnTo>
                  <a:close/>
                </a:path>
                <a:path w="6486525" h="6477000">
                  <a:moveTo>
                    <a:pt x="3248030" y="6477000"/>
                  </a:moveTo>
                  <a:lnTo>
                    <a:pt x="3238505" y="6477000"/>
                  </a:lnTo>
                  <a:lnTo>
                    <a:pt x="3198753" y="6464300"/>
                  </a:lnTo>
                  <a:lnTo>
                    <a:pt x="3287772" y="6464300"/>
                  </a:lnTo>
                  <a:lnTo>
                    <a:pt x="3248030" y="6477000"/>
                  </a:lnTo>
                  <a:close/>
                </a:path>
              </a:pathLst>
            </a:custGeom>
            <a:solidFill>
              <a:srgbClr val="EA5458">
                <a:alpha val="19999"/>
              </a:srgbClr>
            </a:solidFill>
          </p:spPr>
          <p:txBody>
            <a:bodyPr wrap="square" lIns="0" tIns="0" rIns="0" bIns="0" rtlCol="0"/>
            <a:lstStyle/>
            <a:p>
              <a:endParaRPr sz="1198"/>
            </a:p>
          </p:txBody>
        </p:sp>
        <p:pic>
          <p:nvPicPr>
            <p:cNvPr id="30" name="object 30"/>
            <p:cNvPicPr/>
            <p:nvPr/>
          </p:nvPicPr>
          <p:blipFill>
            <a:blip r:embed="rId8" cstate="print"/>
            <a:stretch>
              <a:fillRect/>
            </a:stretch>
          </p:blipFill>
          <p:spPr>
            <a:xfrm>
              <a:off x="15279865" y="2890939"/>
              <a:ext cx="105040" cy="100799"/>
            </a:xfrm>
            <a:prstGeom prst="rect">
              <a:avLst/>
            </a:prstGeom>
          </p:spPr>
        </p:pic>
        <p:pic>
          <p:nvPicPr>
            <p:cNvPr id="31" name="object 31"/>
            <p:cNvPicPr/>
            <p:nvPr/>
          </p:nvPicPr>
          <p:blipFill>
            <a:blip r:embed="rId9" cstate="print"/>
            <a:stretch>
              <a:fillRect/>
            </a:stretch>
          </p:blipFill>
          <p:spPr>
            <a:xfrm>
              <a:off x="15838551" y="2890939"/>
              <a:ext cx="105790" cy="98094"/>
            </a:xfrm>
            <a:prstGeom prst="rect">
              <a:avLst/>
            </a:prstGeom>
          </p:spPr>
        </p:pic>
        <p:pic>
          <p:nvPicPr>
            <p:cNvPr id="32" name="object 32"/>
            <p:cNvPicPr/>
            <p:nvPr/>
          </p:nvPicPr>
          <p:blipFill>
            <a:blip r:embed="rId10" cstate="print"/>
            <a:stretch>
              <a:fillRect/>
            </a:stretch>
          </p:blipFill>
          <p:spPr>
            <a:xfrm>
              <a:off x="16400144" y="2890939"/>
              <a:ext cx="105790" cy="101206"/>
            </a:xfrm>
            <a:prstGeom prst="rect">
              <a:avLst/>
            </a:prstGeom>
          </p:spPr>
        </p:pic>
        <p:pic>
          <p:nvPicPr>
            <p:cNvPr id="33" name="object 33"/>
            <p:cNvPicPr/>
            <p:nvPr/>
          </p:nvPicPr>
          <p:blipFill>
            <a:blip r:embed="rId11" cstate="print"/>
            <a:stretch>
              <a:fillRect/>
            </a:stretch>
          </p:blipFill>
          <p:spPr>
            <a:xfrm>
              <a:off x="16961738" y="2890939"/>
              <a:ext cx="105790" cy="98094"/>
            </a:xfrm>
            <a:prstGeom prst="rect">
              <a:avLst/>
            </a:prstGeom>
          </p:spPr>
        </p:pic>
        <p:pic>
          <p:nvPicPr>
            <p:cNvPr id="34" name="object 34"/>
            <p:cNvPicPr/>
            <p:nvPr/>
          </p:nvPicPr>
          <p:blipFill>
            <a:blip r:embed="rId12" cstate="print"/>
            <a:stretch>
              <a:fillRect/>
            </a:stretch>
          </p:blipFill>
          <p:spPr>
            <a:xfrm>
              <a:off x="17521161" y="2890951"/>
              <a:ext cx="101092" cy="100634"/>
            </a:xfrm>
            <a:prstGeom prst="rect">
              <a:avLst/>
            </a:prstGeom>
          </p:spPr>
        </p:pic>
      </p:grpSp>
      <p:sp>
        <p:nvSpPr>
          <p:cNvPr id="36" name="TextBox 35">
            <a:extLst>
              <a:ext uri="{FF2B5EF4-FFF2-40B4-BE49-F238E27FC236}">
                <a16:creationId xmlns:a16="http://schemas.microsoft.com/office/drawing/2014/main" id="{2DBEBC3D-0490-B92C-6C7B-2D573922786C}"/>
              </a:ext>
            </a:extLst>
          </p:cNvPr>
          <p:cNvSpPr txBox="1"/>
          <p:nvPr/>
        </p:nvSpPr>
        <p:spPr>
          <a:xfrm>
            <a:off x="5738302" y="421796"/>
            <a:ext cx="6126082" cy="692497"/>
          </a:xfrm>
          <a:prstGeom prst="rect">
            <a:avLst/>
          </a:prstGeom>
          <a:noFill/>
        </p:spPr>
        <p:txBody>
          <a:bodyPr wrap="square">
            <a:spAutoFit/>
          </a:bodyPr>
          <a:lstStyle/>
          <a:p>
            <a:r>
              <a:rPr lang="el-GR" sz="3900" spc="-146" dirty="0">
                <a:cs typeface="Arial Black"/>
              </a:rPr>
              <a:t>Η</a:t>
            </a:r>
            <a:r>
              <a:rPr lang="el-GR" sz="3900" spc="-123" dirty="0">
                <a:cs typeface="Arial Black"/>
              </a:rPr>
              <a:t> </a:t>
            </a:r>
            <a:r>
              <a:rPr lang="el-GR" sz="3900" spc="-27" dirty="0">
                <a:latin typeface="+mj-lt"/>
                <a:cs typeface="Arial Black"/>
              </a:rPr>
              <a:t>διαδικασία</a:t>
            </a:r>
            <a:r>
              <a:rPr lang="el-GR" sz="3900" spc="-120" dirty="0">
                <a:cs typeface="Arial Black"/>
              </a:rPr>
              <a:t> </a:t>
            </a:r>
            <a:r>
              <a:rPr lang="el-GR" sz="3900" spc="-60" dirty="0">
                <a:cs typeface="Arial Black"/>
              </a:rPr>
              <a:t>συγκομιδής</a:t>
            </a:r>
            <a:r>
              <a:rPr lang="el-GR" sz="3900" spc="-120" dirty="0">
                <a:cs typeface="Arial Black"/>
              </a:rPr>
              <a:t> </a:t>
            </a:r>
            <a:endParaRPr lang="en-US" sz="3900"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95413">
              <a:schemeClr val="accent5">
                <a:lumMod val="0"/>
                <a:lumOff val="100000"/>
              </a:schemeClr>
            </a:gs>
            <a:gs pos="87000">
              <a:srgbClr val="F9D4D0"/>
            </a:gs>
            <a:gs pos="74000">
              <a:schemeClr val="accent5">
                <a:lumMod val="0"/>
                <a:lumOff val="100000"/>
              </a:schemeClr>
            </a:gs>
            <a:gs pos="28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object 3"/>
          <p:cNvSpPr/>
          <p:nvPr/>
        </p:nvSpPr>
        <p:spPr>
          <a:xfrm>
            <a:off x="12174420" y="0"/>
            <a:ext cx="5919" cy="6849544"/>
          </a:xfrm>
          <a:custGeom>
            <a:avLst/>
            <a:gdLst/>
            <a:ahLst/>
            <a:cxnLst/>
            <a:rect l="l" t="t" r="r" b="b"/>
            <a:pathLst>
              <a:path w="8890" h="10287000">
                <a:moveTo>
                  <a:pt x="0" y="10287000"/>
                </a:moveTo>
                <a:lnTo>
                  <a:pt x="8763" y="10287000"/>
                </a:lnTo>
                <a:lnTo>
                  <a:pt x="8763" y="0"/>
                </a:lnTo>
                <a:lnTo>
                  <a:pt x="0" y="0"/>
                </a:lnTo>
                <a:lnTo>
                  <a:pt x="0" y="10287000"/>
                </a:lnTo>
                <a:close/>
              </a:path>
            </a:pathLst>
          </a:custGeom>
          <a:solidFill>
            <a:srgbClr val="F9D4D0"/>
          </a:solidFill>
        </p:spPr>
        <p:txBody>
          <a:bodyPr wrap="square" lIns="0" tIns="0" rIns="0" bIns="0" rtlCol="0"/>
          <a:lstStyle/>
          <a:p>
            <a:endParaRPr sz="1198"/>
          </a:p>
        </p:txBody>
      </p:sp>
      <p:sp>
        <p:nvSpPr>
          <p:cNvPr id="4" name="object 4"/>
          <p:cNvSpPr txBox="1">
            <a:spLocks noGrp="1"/>
          </p:cNvSpPr>
          <p:nvPr>
            <p:ph type="title"/>
          </p:nvPr>
        </p:nvSpPr>
        <p:spPr>
          <a:xfrm>
            <a:off x="561399" y="341603"/>
            <a:ext cx="7001756" cy="685647"/>
          </a:xfrm>
          <a:prstGeom prst="rect">
            <a:avLst/>
          </a:prstGeom>
        </p:spPr>
        <p:txBody>
          <a:bodyPr vert="horz" wrap="square" lIns="0" tIns="8456" rIns="0" bIns="0" rtlCol="0" anchor="ctr">
            <a:spAutoFit/>
          </a:bodyPr>
          <a:lstStyle/>
          <a:p>
            <a:pPr marL="332730">
              <a:lnSpc>
                <a:spcPct val="100000"/>
              </a:lnSpc>
              <a:spcBef>
                <a:spcPts val="67"/>
              </a:spcBef>
            </a:pPr>
            <a:r>
              <a:rPr spc="193" dirty="0"/>
              <a:t>Τεχνικές</a:t>
            </a:r>
            <a:r>
              <a:rPr spc="127" dirty="0"/>
              <a:t> </a:t>
            </a:r>
            <a:r>
              <a:rPr spc="433" dirty="0"/>
              <a:t>στεγνώματος</a:t>
            </a:r>
          </a:p>
        </p:txBody>
      </p:sp>
      <p:grpSp>
        <p:nvGrpSpPr>
          <p:cNvPr id="6" name="object 6"/>
          <p:cNvGrpSpPr/>
          <p:nvPr/>
        </p:nvGrpSpPr>
        <p:grpSpPr>
          <a:xfrm>
            <a:off x="7162770" y="-482"/>
            <a:ext cx="5012006" cy="6849544"/>
            <a:chOff x="10752480" y="-723"/>
            <a:chExt cx="7527290" cy="10287000"/>
          </a:xfrm>
        </p:grpSpPr>
        <p:sp>
          <p:nvSpPr>
            <p:cNvPr id="7" name="object 7"/>
            <p:cNvSpPr/>
            <p:nvPr/>
          </p:nvSpPr>
          <p:spPr>
            <a:xfrm>
              <a:off x="14632558" y="-723"/>
              <a:ext cx="3646804" cy="10287000"/>
            </a:xfrm>
            <a:custGeom>
              <a:avLst/>
              <a:gdLst/>
              <a:ahLst/>
              <a:cxnLst/>
              <a:rect l="l" t="t" r="r" b="b"/>
              <a:pathLst>
                <a:path w="3646805" h="10287000">
                  <a:moveTo>
                    <a:pt x="3646678" y="0"/>
                  </a:moveTo>
                  <a:lnTo>
                    <a:pt x="0" y="0"/>
                  </a:lnTo>
                  <a:lnTo>
                    <a:pt x="0" y="10286555"/>
                  </a:lnTo>
                  <a:lnTo>
                    <a:pt x="3646678" y="10286555"/>
                  </a:lnTo>
                  <a:lnTo>
                    <a:pt x="3646678" y="0"/>
                  </a:lnTo>
                  <a:close/>
                </a:path>
              </a:pathLst>
            </a:custGeom>
            <a:solidFill>
              <a:srgbClr val="FDF2EF"/>
            </a:solidFill>
          </p:spPr>
          <p:txBody>
            <a:bodyPr wrap="square" lIns="0" tIns="0" rIns="0" bIns="0" rtlCol="0"/>
            <a:lstStyle/>
            <a:p>
              <a:endParaRPr sz="1198"/>
            </a:p>
          </p:txBody>
        </p:sp>
        <p:pic>
          <p:nvPicPr>
            <p:cNvPr id="8" name="object 8"/>
            <p:cNvPicPr/>
            <p:nvPr/>
          </p:nvPicPr>
          <p:blipFill>
            <a:blip r:embed="rId2" cstate="print"/>
            <a:stretch>
              <a:fillRect/>
            </a:stretch>
          </p:blipFill>
          <p:spPr>
            <a:xfrm>
              <a:off x="15279877" y="2791434"/>
              <a:ext cx="105029" cy="100799"/>
            </a:xfrm>
            <a:prstGeom prst="rect">
              <a:avLst/>
            </a:prstGeom>
          </p:spPr>
        </p:pic>
        <p:pic>
          <p:nvPicPr>
            <p:cNvPr id="9" name="object 9"/>
            <p:cNvPicPr/>
            <p:nvPr/>
          </p:nvPicPr>
          <p:blipFill>
            <a:blip r:embed="rId3" cstate="print"/>
            <a:stretch>
              <a:fillRect/>
            </a:stretch>
          </p:blipFill>
          <p:spPr>
            <a:xfrm>
              <a:off x="15281274" y="2256471"/>
              <a:ext cx="100076" cy="101523"/>
            </a:xfrm>
            <a:prstGeom prst="rect">
              <a:avLst/>
            </a:prstGeom>
          </p:spPr>
        </p:pic>
        <p:pic>
          <p:nvPicPr>
            <p:cNvPr id="10" name="object 10"/>
            <p:cNvPicPr/>
            <p:nvPr/>
          </p:nvPicPr>
          <p:blipFill>
            <a:blip r:embed="rId4" cstate="print"/>
            <a:stretch>
              <a:fillRect/>
            </a:stretch>
          </p:blipFill>
          <p:spPr>
            <a:xfrm>
              <a:off x="15279115" y="1722958"/>
              <a:ext cx="104394" cy="100799"/>
            </a:xfrm>
            <a:prstGeom prst="rect">
              <a:avLst/>
            </a:prstGeom>
          </p:spPr>
        </p:pic>
        <p:pic>
          <p:nvPicPr>
            <p:cNvPr id="11" name="object 11"/>
            <p:cNvPicPr/>
            <p:nvPr/>
          </p:nvPicPr>
          <p:blipFill>
            <a:blip r:embed="rId5" cstate="print"/>
            <a:stretch>
              <a:fillRect/>
            </a:stretch>
          </p:blipFill>
          <p:spPr>
            <a:xfrm>
              <a:off x="15279115" y="1188719"/>
              <a:ext cx="104394" cy="100799"/>
            </a:xfrm>
            <a:prstGeom prst="rect">
              <a:avLst/>
            </a:prstGeom>
          </p:spPr>
        </p:pic>
        <p:pic>
          <p:nvPicPr>
            <p:cNvPr id="12" name="object 12"/>
            <p:cNvPicPr/>
            <p:nvPr/>
          </p:nvPicPr>
          <p:blipFill>
            <a:blip r:embed="rId6" cstate="print"/>
            <a:stretch>
              <a:fillRect/>
            </a:stretch>
          </p:blipFill>
          <p:spPr>
            <a:xfrm>
              <a:off x="15281274" y="653757"/>
              <a:ext cx="100076" cy="100799"/>
            </a:xfrm>
            <a:prstGeom prst="rect">
              <a:avLst/>
            </a:prstGeom>
          </p:spPr>
        </p:pic>
        <p:pic>
          <p:nvPicPr>
            <p:cNvPr id="13" name="object 13"/>
            <p:cNvPicPr/>
            <p:nvPr/>
          </p:nvPicPr>
          <p:blipFill>
            <a:blip r:embed="rId7" cstate="print"/>
            <a:stretch>
              <a:fillRect/>
            </a:stretch>
          </p:blipFill>
          <p:spPr>
            <a:xfrm>
              <a:off x="15838550" y="2791434"/>
              <a:ext cx="105790" cy="98087"/>
            </a:xfrm>
            <a:prstGeom prst="rect">
              <a:avLst/>
            </a:prstGeom>
          </p:spPr>
        </p:pic>
        <p:pic>
          <p:nvPicPr>
            <p:cNvPr id="14" name="object 14"/>
            <p:cNvPicPr/>
            <p:nvPr/>
          </p:nvPicPr>
          <p:blipFill>
            <a:blip r:embed="rId8" cstate="print"/>
            <a:stretch>
              <a:fillRect/>
            </a:stretch>
          </p:blipFill>
          <p:spPr>
            <a:xfrm>
              <a:off x="15839947" y="2256471"/>
              <a:ext cx="100076" cy="100716"/>
            </a:xfrm>
            <a:prstGeom prst="rect">
              <a:avLst/>
            </a:prstGeom>
          </p:spPr>
        </p:pic>
        <p:pic>
          <p:nvPicPr>
            <p:cNvPr id="15" name="object 15"/>
            <p:cNvPicPr/>
            <p:nvPr/>
          </p:nvPicPr>
          <p:blipFill>
            <a:blip r:embed="rId9" cstate="print"/>
            <a:stretch>
              <a:fillRect/>
            </a:stretch>
          </p:blipFill>
          <p:spPr>
            <a:xfrm>
              <a:off x="15839947" y="1722958"/>
              <a:ext cx="100076" cy="100009"/>
            </a:xfrm>
            <a:prstGeom prst="rect">
              <a:avLst/>
            </a:prstGeom>
          </p:spPr>
        </p:pic>
        <p:pic>
          <p:nvPicPr>
            <p:cNvPr id="16" name="object 16"/>
            <p:cNvPicPr/>
            <p:nvPr/>
          </p:nvPicPr>
          <p:blipFill>
            <a:blip r:embed="rId10" cstate="print"/>
            <a:stretch>
              <a:fillRect/>
            </a:stretch>
          </p:blipFill>
          <p:spPr>
            <a:xfrm>
              <a:off x="15839947" y="1188719"/>
              <a:ext cx="100076" cy="99727"/>
            </a:xfrm>
            <a:prstGeom prst="rect">
              <a:avLst/>
            </a:prstGeom>
          </p:spPr>
        </p:pic>
        <p:pic>
          <p:nvPicPr>
            <p:cNvPr id="17" name="object 17"/>
            <p:cNvPicPr/>
            <p:nvPr/>
          </p:nvPicPr>
          <p:blipFill>
            <a:blip r:embed="rId11" cstate="print"/>
            <a:stretch>
              <a:fillRect/>
            </a:stretch>
          </p:blipFill>
          <p:spPr>
            <a:xfrm>
              <a:off x="15839947" y="653757"/>
              <a:ext cx="100076" cy="100723"/>
            </a:xfrm>
            <a:prstGeom prst="rect">
              <a:avLst/>
            </a:prstGeom>
          </p:spPr>
        </p:pic>
        <p:pic>
          <p:nvPicPr>
            <p:cNvPr id="18" name="object 18"/>
            <p:cNvPicPr/>
            <p:nvPr/>
          </p:nvPicPr>
          <p:blipFill>
            <a:blip r:embed="rId12" cstate="print"/>
            <a:stretch>
              <a:fillRect/>
            </a:stretch>
          </p:blipFill>
          <p:spPr>
            <a:xfrm>
              <a:off x="16400144" y="2791434"/>
              <a:ext cx="105790" cy="101197"/>
            </a:xfrm>
            <a:prstGeom prst="rect">
              <a:avLst/>
            </a:prstGeom>
          </p:spPr>
        </p:pic>
        <p:pic>
          <p:nvPicPr>
            <p:cNvPr id="19" name="object 19"/>
            <p:cNvPicPr/>
            <p:nvPr/>
          </p:nvPicPr>
          <p:blipFill>
            <a:blip r:embed="rId13" cstate="print"/>
            <a:stretch>
              <a:fillRect/>
            </a:stretch>
          </p:blipFill>
          <p:spPr>
            <a:xfrm>
              <a:off x="16399382" y="2256471"/>
              <a:ext cx="100838" cy="100716"/>
            </a:xfrm>
            <a:prstGeom prst="rect">
              <a:avLst/>
            </a:prstGeom>
          </p:spPr>
        </p:pic>
        <p:pic>
          <p:nvPicPr>
            <p:cNvPr id="20" name="object 20"/>
            <p:cNvPicPr/>
            <p:nvPr/>
          </p:nvPicPr>
          <p:blipFill>
            <a:blip r:embed="rId14" cstate="print"/>
            <a:stretch>
              <a:fillRect/>
            </a:stretch>
          </p:blipFill>
          <p:spPr>
            <a:xfrm>
              <a:off x="16399382" y="1722958"/>
              <a:ext cx="100838" cy="100009"/>
            </a:xfrm>
            <a:prstGeom prst="rect">
              <a:avLst/>
            </a:prstGeom>
          </p:spPr>
        </p:pic>
        <p:pic>
          <p:nvPicPr>
            <p:cNvPr id="21" name="object 21"/>
            <p:cNvPicPr/>
            <p:nvPr/>
          </p:nvPicPr>
          <p:blipFill>
            <a:blip r:embed="rId15" cstate="print"/>
            <a:stretch>
              <a:fillRect/>
            </a:stretch>
          </p:blipFill>
          <p:spPr>
            <a:xfrm>
              <a:off x="16399382" y="1189430"/>
              <a:ext cx="100838" cy="99412"/>
            </a:xfrm>
            <a:prstGeom prst="rect">
              <a:avLst/>
            </a:prstGeom>
          </p:spPr>
        </p:pic>
        <p:pic>
          <p:nvPicPr>
            <p:cNvPr id="22" name="object 22"/>
            <p:cNvPicPr/>
            <p:nvPr/>
          </p:nvPicPr>
          <p:blipFill>
            <a:blip r:embed="rId16" cstate="print"/>
            <a:stretch>
              <a:fillRect/>
            </a:stretch>
          </p:blipFill>
          <p:spPr>
            <a:xfrm>
              <a:off x="16399382" y="653757"/>
              <a:ext cx="100838" cy="100723"/>
            </a:xfrm>
            <a:prstGeom prst="rect">
              <a:avLst/>
            </a:prstGeom>
          </p:spPr>
        </p:pic>
        <p:pic>
          <p:nvPicPr>
            <p:cNvPr id="23" name="object 23"/>
            <p:cNvPicPr/>
            <p:nvPr/>
          </p:nvPicPr>
          <p:blipFill>
            <a:blip r:embed="rId17" cstate="print"/>
            <a:stretch>
              <a:fillRect/>
            </a:stretch>
          </p:blipFill>
          <p:spPr>
            <a:xfrm>
              <a:off x="16961738" y="2791434"/>
              <a:ext cx="105790" cy="98087"/>
            </a:xfrm>
            <a:prstGeom prst="rect">
              <a:avLst/>
            </a:prstGeom>
          </p:spPr>
        </p:pic>
        <p:pic>
          <p:nvPicPr>
            <p:cNvPr id="24" name="object 24"/>
            <p:cNvPicPr/>
            <p:nvPr/>
          </p:nvPicPr>
          <p:blipFill>
            <a:blip r:embed="rId18" cstate="print"/>
            <a:stretch>
              <a:fillRect/>
            </a:stretch>
          </p:blipFill>
          <p:spPr>
            <a:xfrm>
              <a:off x="16960976" y="2256471"/>
              <a:ext cx="100076" cy="100716"/>
            </a:xfrm>
            <a:prstGeom prst="rect">
              <a:avLst/>
            </a:prstGeom>
          </p:spPr>
        </p:pic>
        <p:pic>
          <p:nvPicPr>
            <p:cNvPr id="25" name="object 25"/>
            <p:cNvPicPr/>
            <p:nvPr/>
          </p:nvPicPr>
          <p:blipFill>
            <a:blip r:embed="rId19" cstate="print"/>
            <a:stretch>
              <a:fillRect/>
            </a:stretch>
          </p:blipFill>
          <p:spPr>
            <a:xfrm>
              <a:off x="16960976" y="1722958"/>
              <a:ext cx="100076" cy="100009"/>
            </a:xfrm>
            <a:prstGeom prst="rect">
              <a:avLst/>
            </a:prstGeom>
          </p:spPr>
        </p:pic>
        <p:pic>
          <p:nvPicPr>
            <p:cNvPr id="26" name="object 26"/>
            <p:cNvPicPr/>
            <p:nvPr/>
          </p:nvPicPr>
          <p:blipFill>
            <a:blip r:embed="rId20" cstate="print"/>
            <a:stretch>
              <a:fillRect/>
            </a:stretch>
          </p:blipFill>
          <p:spPr>
            <a:xfrm>
              <a:off x="16960976" y="1189430"/>
              <a:ext cx="100076" cy="99309"/>
            </a:xfrm>
            <a:prstGeom prst="rect">
              <a:avLst/>
            </a:prstGeom>
          </p:spPr>
        </p:pic>
        <p:pic>
          <p:nvPicPr>
            <p:cNvPr id="27" name="object 27"/>
            <p:cNvPicPr/>
            <p:nvPr/>
          </p:nvPicPr>
          <p:blipFill>
            <a:blip r:embed="rId21" cstate="print"/>
            <a:stretch>
              <a:fillRect/>
            </a:stretch>
          </p:blipFill>
          <p:spPr>
            <a:xfrm>
              <a:off x="16960976" y="653757"/>
              <a:ext cx="100076" cy="100723"/>
            </a:xfrm>
            <a:prstGeom prst="rect">
              <a:avLst/>
            </a:prstGeom>
          </p:spPr>
        </p:pic>
        <p:pic>
          <p:nvPicPr>
            <p:cNvPr id="28" name="object 28"/>
            <p:cNvPicPr/>
            <p:nvPr/>
          </p:nvPicPr>
          <p:blipFill>
            <a:blip r:embed="rId22" cstate="print"/>
            <a:stretch>
              <a:fillRect/>
            </a:stretch>
          </p:blipFill>
          <p:spPr>
            <a:xfrm>
              <a:off x="17521172" y="2791435"/>
              <a:ext cx="101091" cy="100634"/>
            </a:xfrm>
            <a:prstGeom prst="rect">
              <a:avLst/>
            </a:prstGeom>
          </p:spPr>
        </p:pic>
        <p:pic>
          <p:nvPicPr>
            <p:cNvPr id="29" name="object 29"/>
            <p:cNvPicPr/>
            <p:nvPr/>
          </p:nvPicPr>
          <p:blipFill>
            <a:blip r:embed="rId23" cstate="print"/>
            <a:stretch>
              <a:fillRect/>
            </a:stretch>
          </p:blipFill>
          <p:spPr>
            <a:xfrm>
              <a:off x="17521173" y="2256471"/>
              <a:ext cx="100838" cy="100716"/>
            </a:xfrm>
            <a:prstGeom prst="rect">
              <a:avLst/>
            </a:prstGeom>
          </p:spPr>
        </p:pic>
        <p:pic>
          <p:nvPicPr>
            <p:cNvPr id="30" name="object 30"/>
            <p:cNvPicPr/>
            <p:nvPr/>
          </p:nvPicPr>
          <p:blipFill>
            <a:blip r:embed="rId24" cstate="print"/>
            <a:stretch>
              <a:fillRect/>
            </a:stretch>
          </p:blipFill>
          <p:spPr>
            <a:xfrm>
              <a:off x="17521173" y="1722958"/>
              <a:ext cx="100838" cy="100009"/>
            </a:xfrm>
            <a:prstGeom prst="rect">
              <a:avLst/>
            </a:prstGeom>
          </p:spPr>
        </p:pic>
        <p:pic>
          <p:nvPicPr>
            <p:cNvPr id="31" name="object 31"/>
            <p:cNvPicPr/>
            <p:nvPr/>
          </p:nvPicPr>
          <p:blipFill>
            <a:blip r:embed="rId25" cstate="print"/>
            <a:stretch>
              <a:fillRect/>
            </a:stretch>
          </p:blipFill>
          <p:spPr>
            <a:xfrm>
              <a:off x="17521173" y="1189430"/>
              <a:ext cx="100838" cy="99412"/>
            </a:xfrm>
            <a:prstGeom prst="rect">
              <a:avLst/>
            </a:prstGeom>
          </p:spPr>
        </p:pic>
        <p:pic>
          <p:nvPicPr>
            <p:cNvPr id="32" name="object 32"/>
            <p:cNvPicPr/>
            <p:nvPr/>
          </p:nvPicPr>
          <p:blipFill>
            <a:blip r:embed="rId26" cstate="print"/>
            <a:stretch>
              <a:fillRect/>
            </a:stretch>
          </p:blipFill>
          <p:spPr>
            <a:xfrm>
              <a:off x="17521173" y="653757"/>
              <a:ext cx="100838" cy="100723"/>
            </a:xfrm>
            <a:prstGeom prst="rect">
              <a:avLst/>
            </a:prstGeom>
          </p:spPr>
        </p:pic>
        <p:pic>
          <p:nvPicPr>
            <p:cNvPr id="33" name="object 33"/>
            <p:cNvPicPr/>
            <p:nvPr/>
          </p:nvPicPr>
          <p:blipFill>
            <a:blip r:embed="rId27" cstate="print"/>
            <a:stretch>
              <a:fillRect/>
            </a:stretch>
          </p:blipFill>
          <p:spPr>
            <a:xfrm>
              <a:off x="10752480" y="2237764"/>
              <a:ext cx="5657850" cy="5810249"/>
            </a:xfrm>
            <a:prstGeom prst="rect">
              <a:avLst/>
            </a:prstGeom>
          </p:spPr>
        </p:pic>
      </p:grpSp>
      <p:sp>
        <p:nvSpPr>
          <p:cNvPr id="34" name="TextBox 33">
            <a:extLst>
              <a:ext uri="{FF2B5EF4-FFF2-40B4-BE49-F238E27FC236}">
                <a16:creationId xmlns:a16="http://schemas.microsoft.com/office/drawing/2014/main" id="{F8C64474-2A19-859B-62EE-11099EDFD7A1}"/>
              </a:ext>
            </a:extLst>
          </p:cNvPr>
          <p:cNvSpPr txBox="1"/>
          <p:nvPr/>
        </p:nvSpPr>
        <p:spPr>
          <a:xfrm>
            <a:off x="1572257" y="1569520"/>
            <a:ext cx="4695193" cy="2585323"/>
          </a:xfrm>
          <a:prstGeom prst="rect">
            <a:avLst/>
          </a:prstGeom>
          <a:noFill/>
        </p:spPr>
        <p:txBody>
          <a:bodyPr wrap="square" rtlCol="0">
            <a:spAutoFit/>
          </a:bodyPr>
          <a:lstStyle/>
          <a:p>
            <a:pPr marL="8456" marR="3805" indent="55807" algn="ctr">
              <a:spcBef>
                <a:spcPts val="67"/>
              </a:spcBef>
            </a:pPr>
            <a:r>
              <a:rPr lang="el-GR" sz="1800" spc="33" dirty="0">
                <a:solidFill>
                  <a:srgbClr val="EA5458"/>
                </a:solidFill>
                <a:latin typeface="Microsoft Sans Serif"/>
                <a:cs typeface="Microsoft Sans Serif"/>
              </a:rPr>
              <a:t>Μετά</a:t>
            </a:r>
            <a:r>
              <a:rPr lang="el-GR" sz="1800" spc="7" dirty="0">
                <a:solidFill>
                  <a:srgbClr val="EA5458"/>
                </a:solidFill>
                <a:latin typeface="Microsoft Sans Serif"/>
                <a:cs typeface="Microsoft Sans Serif"/>
              </a:rPr>
              <a:t> </a:t>
            </a:r>
            <a:r>
              <a:rPr lang="el-GR" sz="1800" dirty="0">
                <a:solidFill>
                  <a:srgbClr val="EA5458"/>
                </a:solidFill>
                <a:latin typeface="Microsoft Sans Serif"/>
                <a:cs typeface="Microsoft Sans Serif"/>
              </a:rPr>
              <a:t>τη</a:t>
            </a:r>
            <a:r>
              <a:rPr lang="el-GR" sz="1800" spc="7" dirty="0">
                <a:solidFill>
                  <a:srgbClr val="EA5458"/>
                </a:solidFill>
                <a:latin typeface="Microsoft Sans Serif"/>
                <a:cs typeface="Microsoft Sans Serif"/>
              </a:rPr>
              <a:t> </a:t>
            </a:r>
            <a:r>
              <a:rPr lang="el-GR" sz="1800" spc="73" dirty="0">
                <a:solidFill>
                  <a:srgbClr val="EA5458"/>
                </a:solidFill>
                <a:latin typeface="Microsoft Sans Serif"/>
                <a:cs typeface="Microsoft Sans Serif"/>
              </a:rPr>
              <a:t>συγκομιδή,</a:t>
            </a:r>
            <a:r>
              <a:rPr lang="el-GR" sz="1800" spc="7" dirty="0">
                <a:solidFill>
                  <a:srgbClr val="EA5458"/>
                </a:solidFill>
                <a:latin typeface="Microsoft Sans Serif"/>
                <a:cs typeface="Microsoft Sans Serif"/>
              </a:rPr>
              <a:t> </a:t>
            </a:r>
            <a:r>
              <a:rPr lang="el-GR" sz="1800" dirty="0">
                <a:solidFill>
                  <a:srgbClr val="EA5458"/>
                </a:solidFill>
                <a:latin typeface="Microsoft Sans Serif"/>
                <a:cs typeface="Microsoft Sans Serif"/>
              </a:rPr>
              <a:t>τα</a:t>
            </a:r>
            <a:r>
              <a:rPr lang="el-GR" sz="1800" spc="10" dirty="0">
                <a:solidFill>
                  <a:srgbClr val="EA5458"/>
                </a:solidFill>
                <a:latin typeface="Microsoft Sans Serif"/>
                <a:cs typeface="Microsoft Sans Serif"/>
              </a:rPr>
              <a:t> </a:t>
            </a:r>
            <a:r>
              <a:rPr lang="el-GR" sz="1800" spc="70" dirty="0">
                <a:solidFill>
                  <a:srgbClr val="EA5458"/>
                </a:solidFill>
                <a:latin typeface="Microsoft Sans Serif"/>
                <a:cs typeface="Microsoft Sans Serif"/>
              </a:rPr>
              <a:t>σταφύλια </a:t>
            </a:r>
            <a:r>
              <a:rPr lang="el-GR" sz="1800" spc="83" dirty="0">
                <a:solidFill>
                  <a:srgbClr val="EA5458"/>
                </a:solidFill>
                <a:latin typeface="Microsoft Sans Serif"/>
                <a:cs typeface="Microsoft Sans Serif"/>
              </a:rPr>
              <a:t>υποβάλλονται</a:t>
            </a:r>
            <a:r>
              <a:rPr lang="el-GR" sz="1800" spc="13" dirty="0">
                <a:solidFill>
                  <a:srgbClr val="EA5458"/>
                </a:solidFill>
                <a:latin typeface="Microsoft Sans Serif"/>
                <a:cs typeface="Microsoft Sans Serif"/>
              </a:rPr>
              <a:t> </a:t>
            </a:r>
            <a:r>
              <a:rPr lang="el-GR" sz="1800" dirty="0">
                <a:solidFill>
                  <a:srgbClr val="EA5458"/>
                </a:solidFill>
                <a:latin typeface="Microsoft Sans Serif"/>
                <a:cs typeface="Microsoft Sans Serif"/>
              </a:rPr>
              <a:t>σε</a:t>
            </a:r>
            <a:r>
              <a:rPr lang="el-GR" sz="1800" spc="17" dirty="0">
                <a:solidFill>
                  <a:srgbClr val="EA5458"/>
                </a:solidFill>
                <a:latin typeface="Microsoft Sans Serif"/>
                <a:cs typeface="Microsoft Sans Serif"/>
              </a:rPr>
              <a:t> </a:t>
            </a:r>
            <a:r>
              <a:rPr lang="el-GR" sz="1800" spc="50" dirty="0">
                <a:solidFill>
                  <a:srgbClr val="EA5458"/>
                </a:solidFill>
                <a:latin typeface="Microsoft Sans Serif"/>
                <a:cs typeface="Microsoft Sans Serif"/>
              </a:rPr>
              <a:t>διάφορες </a:t>
            </a:r>
            <a:r>
              <a:rPr lang="el-GR" sz="1800" spc="-13" dirty="0">
                <a:solidFill>
                  <a:srgbClr val="EA5458"/>
                </a:solidFill>
                <a:latin typeface="Arial Black"/>
                <a:cs typeface="Arial Black"/>
              </a:rPr>
              <a:t>τεχνικές</a:t>
            </a:r>
            <a:r>
              <a:rPr lang="el-GR" sz="1800" spc="-123" dirty="0">
                <a:solidFill>
                  <a:srgbClr val="EA5458"/>
                </a:solidFill>
                <a:latin typeface="Arial Black"/>
                <a:cs typeface="Arial Black"/>
              </a:rPr>
              <a:t> </a:t>
            </a:r>
            <a:r>
              <a:rPr lang="el-GR" sz="1800" spc="-50" dirty="0">
                <a:solidFill>
                  <a:srgbClr val="EA5458"/>
                </a:solidFill>
                <a:latin typeface="Arial Black"/>
                <a:cs typeface="Arial Black"/>
              </a:rPr>
              <a:t>ξήρανσης</a:t>
            </a:r>
            <a:r>
              <a:rPr lang="el-GR" sz="1800" spc="-123" dirty="0">
                <a:solidFill>
                  <a:srgbClr val="EA5458"/>
                </a:solidFill>
                <a:latin typeface="Arial Black"/>
                <a:cs typeface="Arial Black"/>
              </a:rPr>
              <a:t> </a:t>
            </a:r>
            <a:r>
              <a:rPr lang="el-GR" sz="1800" spc="67" dirty="0">
                <a:solidFill>
                  <a:srgbClr val="EA5458"/>
                </a:solidFill>
                <a:latin typeface="Microsoft Sans Serif"/>
                <a:cs typeface="Microsoft Sans Serif"/>
              </a:rPr>
              <a:t>για</a:t>
            </a:r>
            <a:r>
              <a:rPr lang="el-GR" sz="1800" spc="3" dirty="0">
                <a:solidFill>
                  <a:srgbClr val="EA5458"/>
                </a:solidFill>
                <a:latin typeface="Microsoft Sans Serif"/>
                <a:cs typeface="Microsoft Sans Serif"/>
              </a:rPr>
              <a:t> </a:t>
            </a:r>
            <a:r>
              <a:rPr lang="el-GR" sz="1800" spc="63" dirty="0">
                <a:solidFill>
                  <a:srgbClr val="EA5458"/>
                </a:solidFill>
                <a:latin typeface="Microsoft Sans Serif"/>
                <a:cs typeface="Microsoft Sans Serif"/>
              </a:rPr>
              <a:t>να </a:t>
            </a:r>
            <a:r>
              <a:rPr lang="el-GR" sz="1800" spc="60" dirty="0">
                <a:solidFill>
                  <a:srgbClr val="EA5458"/>
                </a:solidFill>
                <a:latin typeface="Microsoft Sans Serif"/>
                <a:cs typeface="Microsoft Sans Serif"/>
              </a:rPr>
              <a:t>μετατραπούν</a:t>
            </a:r>
            <a:r>
              <a:rPr lang="el-GR" sz="1800" spc="-7" dirty="0">
                <a:solidFill>
                  <a:srgbClr val="EA5458"/>
                </a:solidFill>
                <a:latin typeface="Microsoft Sans Serif"/>
                <a:cs typeface="Microsoft Sans Serif"/>
              </a:rPr>
              <a:t> </a:t>
            </a:r>
            <a:r>
              <a:rPr lang="el-GR" sz="1800" dirty="0">
                <a:solidFill>
                  <a:srgbClr val="EA5458"/>
                </a:solidFill>
                <a:latin typeface="Microsoft Sans Serif"/>
                <a:cs typeface="Microsoft Sans Serif"/>
              </a:rPr>
              <a:t>σε</a:t>
            </a:r>
            <a:r>
              <a:rPr lang="el-GR" sz="1800" spc="-3" dirty="0">
                <a:solidFill>
                  <a:srgbClr val="EA5458"/>
                </a:solidFill>
                <a:latin typeface="Microsoft Sans Serif"/>
                <a:cs typeface="Microsoft Sans Serif"/>
              </a:rPr>
              <a:t> </a:t>
            </a:r>
            <a:r>
              <a:rPr lang="el-GR" sz="1800" spc="37" dirty="0">
                <a:solidFill>
                  <a:srgbClr val="EA5458"/>
                </a:solidFill>
                <a:latin typeface="Microsoft Sans Serif"/>
                <a:cs typeface="Microsoft Sans Serif"/>
              </a:rPr>
              <a:t>σταφίδες.</a:t>
            </a:r>
            <a:r>
              <a:rPr lang="el-GR" sz="1800" spc="-3" dirty="0">
                <a:solidFill>
                  <a:srgbClr val="EA5458"/>
                </a:solidFill>
                <a:latin typeface="Microsoft Sans Serif"/>
                <a:cs typeface="Microsoft Sans Serif"/>
              </a:rPr>
              <a:t> </a:t>
            </a:r>
            <a:r>
              <a:rPr lang="el-GR" sz="1800" spc="-33" dirty="0">
                <a:solidFill>
                  <a:srgbClr val="EA5458"/>
                </a:solidFill>
                <a:latin typeface="Microsoft Sans Serif"/>
                <a:cs typeface="Microsoft Sans Serif"/>
              </a:rPr>
              <a:t>Η </a:t>
            </a:r>
            <a:r>
              <a:rPr lang="el-GR" sz="1800" spc="60" dirty="0">
                <a:solidFill>
                  <a:srgbClr val="EA5458"/>
                </a:solidFill>
                <a:latin typeface="Microsoft Sans Serif"/>
                <a:cs typeface="Microsoft Sans Serif"/>
              </a:rPr>
              <a:t>ξήρανση</a:t>
            </a:r>
            <a:r>
              <a:rPr lang="el-GR" sz="1800" spc="-7" dirty="0">
                <a:solidFill>
                  <a:srgbClr val="EA5458"/>
                </a:solidFill>
                <a:latin typeface="Microsoft Sans Serif"/>
                <a:cs typeface="Microsoft Sans Serif"/>
              </a:rPr>
              <a:t> </a:t>
            </a:r>
            <a:r>
              <a:rPr lang="el-GR" sz="1800" spc="40" dirty="0">
                <a:solidFill>
                  <a:srgbClr val="EA5458"/>
                </a:solidFill>
                <a:latin typeface="Microsoft Sans Serif"/>
                <a:cs typeface="Microsoft Sans Serif"/>
              </a:rPr>
              <a:t>στον</a:t>
            </a:r>
            <a:r>
              <a:rPr lang="el-GR" sz="1800" spc="-7" dirty="0">
                <a:solidFill>
                  <a:srgbClr val="EA5458"/>
                </a:solidFill>
                <a:latin typeface="Microsoft Sans Serif"/>
                <a:cs typeface="Microsoft Sans Serif"/>
              </a:rPr>
              <a:t> </a:t>
            </a:r>
            <a:r>
              <a:rPr lang="el-GR" sz="1800" spc="110" dirty="0">
                <a:solidFill>
                  <a:srgbClr val="EA5458"/>
                </a:solidFill>
                <a:latin typeface="Microsoft Sans Serif"/>
                <a:cs typeface="Microsoft Sans Serif"/>
              </a:rPr>
              <a:t>ήλιο</a:t>
            </a:r>
            <a:r>
              <a:rPr lang="el-GR" sz="1800" spc="-7" dirty="0">
                <a:solidFill>
                  <a:srgbClr val="EA5458"/>
                </a:solidFill>
                <a:latin typeface="Microsoft Sans Serif"/>
                <a:cs typeface="Microsoft Sans Serif"/>
              </a:rPr>
              <a:t> </a:t>
            </a:r>
            <a:r>
              <a:rPr lang="el-GR" sz="1800" spc="90" dirty="0">
                <a:solidFill>
                  <a:srgbClr val="EA5458"/>
                </a:solidFill>
                <a:latin typeface="Microsoft Sans Serif"/>
                <a:cs typeface="Microsoft Sans Serif"/>
              </a:rPr>
              <a:t>είναι </a:t>
            </a:r>
            <a:r>
              <a:rPr lang="el-GR" sz="1800" spc="83" dirty="0">
                <a:solidFill>
                  <a:srgbClr val="EA5458"/>
                </a:solidFill>
                <a:latin typeface="Microsoft Sans Serif"/>
                <a:cs typeface="Microsoft Sans Serif"/>
              </a:rPr>
              <a:t>παραδοσιακή,</a:t>
            </a:r>
            <a:r>
              <a:rPr lang="el-GR" sz="1800" spc="-3" dirty="0">
                <a:solidFill>
                  <a:srgbClr val="EA5458"/>
                </a:solidFill>
                <a:latin typeface="Microsoft Sans Serif"/>
                <a:cs typeface="Microsoft Sans Serif"/>
              </a:rPr>
              <a:t> </a:t>
            </a:r>
            <a:r>
              <a:rPr lang="el-GR" sz="1800" spc="73" dirty="0">
                <a:solidFill>
                  <a:srgbClr val="EA5458"/>
                </a:solidFill>
                <a:latin typeface="Microsoft Sans Serif"/>
                <a:cs typeface="Microsoft Sans Serif"/>
              </a:rPr>
              <a:t>ενώ</a:t>
            </a:r>
            <a:r>
              <a:rPr lang="el-GR" sz="1800" dirty="0">
                <a:solidFill>
                  <a:srgbClr val="EA5458"/>
                </a:solidFill>
                <a:latin typeface="Microsoft Sans Serif"/>
                <a:cs typeface="Microsoft Sans Serif"/>
              </a:rPr>
              <a:t> </a:t>
            </a:r>
            <a:r>
              <a:rPr lang="el-GR" sz="1800" spc="140" dirty="0">
                <a:solidFill>
                  <a:srgbClr val="EA5458"/>
                </a:solidFill>
                <a:latin typeface="Microsoft Sans Serif"/>
                <a:cs typeface="Microsoft Sans Serif"/>
              </a:rPr>
              <a:t>οι</a:t>
            </a:r>
            <a:r>
              <a:rPr lang="el-GR" sz="1800" spc="-3" dirty="0">
                <a:solidFill>
                  <a:srgbClr val="EA5458"/>
                </a:solidFill>
                <a:latin typeface="Microsoft Sans Serif"/>
                <a:cs typeface="Microsoft Sans Serif"/>
              </a:rPr>
              <a:t> </a:t>
            </a:r>
            <a:r>
              <a:rPr lang="el-GR" sz="1800" spc="-7" dirty="0">
                <a:solidFill>
                  <a:srgbClr val="EA5458"/>
                </a:solidFill>
                <a:latin typeface="Microsoft Sans Serif"/>
                <a:cs typeface="Microsoft Sans Serif"/>
              </a:rPr>
              <a:t>σύγχρονες </a:t>
            </a:r>
            <a:r>
              <a:rPr lang="el-GR" sz="1800" spc="83" dirty="0">
                <a:solidFill>
                  <a:srgbClr val="EA5458"/>
                </a:solidFill>
                <a:latin typeface="Microsoft Sans Serif"/>
                <a:cs typeface="Microsoft Sans Serif"/>
              </a:rPr>
              <a:t>μέθοδοι</a:t>
            </a:r>
            <a:r>
              <a:rPr lang="el-GR" sz="1800" spc="-7" dirty="0">
                <a:solidFill>
                  <a:srgbClr val="EA5458"/>
                </a:solidFill>
                <a:latin typeface="Microsoft Sans Serif"/>
                <a:cs typeface="Microsoft Sans Serif"/>
              </a:rPr>
              <a:t> </a:t>
            </a:r>
            <a:r>
              <a:rPr lang="el-GR" sz="1800" spc="80" dirty="0">
                <a:solidFill>
                  <a:srgbClr val="EA5458"/>
                </a:solidFill>
                <a:latin typeface="Microsoft Sans Serif"/>
                <a:cs typeface="Microsoft Sans Serif"/>
              </a:rPr>
              <a:t>περιλαμβάνουν </a:t>
            </a:r>
            <a:r>
              <a:rPr lang="el-GR" sz="1800" dirty="0">
                <a:solidFill>
                  <a:srgbClr val="EA5458"/>
                </a:solidFill>
                <a:latin typeface="Microsoft Sans Serif"/>
                <a:cs typeface="Microsoft Sans Serif"/>
              </a:rPr>
              <a:t>αφυγραντήρες.</a:t>
            </a:r>
            <a:r>
              <a:rPr lang="el-GR" sz="1800" spc="180" dirty="0">
                <a:solidFill>
                  <a:srgbClr val="EA5458"/>
                </a:solidFill>
                <a:latin typeface="Microsoft Sans Serif"/>
                <a:cs typeface="Microsoft Sans Serif"/>
              </a:rPr>
              <a:t> </a:t>
            </a:r>
            <a:r>
              <a:rPr lang="el-GR" sz="1800" dirty="0">
                <a:solidFill>
                  <a:srgbClr val="EA5458"/>
                </a:solidFill>
                <a:latin typeface="Microsoft Sans Serif"/>
                <a:cs typeface="Microsoft Sans Serif"/>
              </a:rPr>
              <a:t>Κάθε</a:t>
            </a:r>
            <a:r>
              <a:rPr lang="el-GR" sz="1800" spc="180" dirty="0">
                <a:solidFill>
                  <a:srgbClr val="EA5458"/>
                </a:solidFill>
                <a:latin typeface="Microsoft Sans Serif"/>
                <a:cs typeface="Microsoft Sans Serif"/>
              </a:rPr>
              <a:t> </a:t>
            </a:r>
            <a:r>
              <a:rPr lang="el-GR" sz="1800" spc="33" dirty="0">
                <a:solidFill>
                  <a:srgbClr val="EA5458"/>
                </a:solidFill>
                <a:latin typeface="Microsoft Sans Serif"/>
                <a:cs typeface="Microsoft Sans Serif"/>
              </a:rPr>
              <a:t>μέθοδος </a:t>
            </a:r>
            <a:r>
              <a:rPr lang="el-GR" sz="1800" spc="53" dirty="0">
                <a:solidFill>
                  <a:srgbClr val="EA5458"/>
                </a:solidFill>
                <a:latin typeface="Microsoft Sans Serif"/>
                <a:cs typeface="Microsoft Sans Serif"/>
              </a:rPr>
              <a:t>επηρεάζει</a:t>
            </a:r>
            <a:r>
              <a:rPr lang="el-GR" sz="1800" spc="-13" dirty="0">
                <a:solidFill>
                  <a:srgbClr val="EA5458"/>
                </a:solidFill>
                <a:latin typeface="Microsoft Sans Serif"/>
                <a:cs typeface="Microsoft Sans Serif"/>
              </a:rPr>
              <a:t> </a:t>
            </a:r>
            <a:r>
              <a:rPr lang="el-GR" sz="1800" dirty="0">
                <a:solidFill>
                  <a:srgbClr val="EA5458"/>
                </a:solidFill>
                <a:latin typeface="Arial Black"/>
                <a:cs typeface="Arial Black"/>
              </a:rPr>
              <a:t>τη</a:t>
            </a:r>
            <a:r>
              <a:rPr lang="el-GR" sz="1800" spc="-140" dirty="0">
                <a:solidFill>
                  <a:srgbClr val="EA5458"/>
                </a:solidFill>
                <a:latin typeface="Arial Black"/>
                <a:cs typeface="Arial Black"/>
              </a:rPr>
              <a:t> </a:t>
            </a:r>
            <a:r>
              <a:rPr lang="el-GR" sz="1800" spc="-57" dirty="0">
                <a:solidFill>
                  <a:srgbClr val="EA5458"/>
                </a:solidFill>
                <a:latin typeface="Arial Black"/>
                <a:cs typeface="Arial Black"/>
              </a:rPr>
              <a:t>γεύση</a:t>
            </a:r>
            <a:r>
              <a:rPr lang="el-GR" sz="1800" spc="-57" dirty="0">
                <a:solidFill>
                  <a:srgbClr val="EA5458"/>
                </a:solidFill>
                <a:latin typeface="Microsoft Sans Serif"/>
                <a:cs typeface="Microsoft Sans Serif"/>
              </a:rPr>
              <a:t>,</a:t>
            </a:r>
            <a:r>
              <a:rPr lang="el-GR" sz="1800" spc="-10" dirty="0">
                <a:solidFill>
                  <a:srgbClr val="EA5458"/>
                </a:solidFill>
                <a:latin typeface="Microsoft Sans Serif"/>
                <a:cs typeface="Microsoft Sans Serif"/>
              </a:rPr>
              <a:t> </a:t>
            </a:r>
            <a:r>
              <a:rPr lang="el-GR" sz="1800" spc="47" dirty="0">
                <a:solidFill>
                  <a:srgbClr val="EA5458"/>
                </a:solidFill>
                <a:latin typeface="Microsoft Sans Serif"/>
                <a:cs typeface="Microsoft Sans Serif"/>
              </a:rPr>
              <a:t>την</a:t>
            </a:r>
            <a:r>
              <a:rPr lang="el-GR" sz="1800" spc="-13" dirty="0">
                <a:solidFill>
                  <a:srgbClr val="EA5458"/>
                </a:solidFill>
                <a:latin typeface="Microsoft Sans Serif"/>
                <a:cs typeface="Microsoft Sans Serif"/>
              </a:rPr>
              <a:t> </a:t>
            </a:r>
            <a:r>
              <a:rPr lang="el-GR" sz="1800" spc="-83" dirty="0">
                <a:solidFill>
                  <a:srgbClr val="EA5458"/>
                </a:solidFill>
                <a:latin typeface="Arial Black"/>
                <a:cs typeface="Arial Black"/>
              </a:rPr>
              <a:t>υφή</a:t>
            </a:r>
            <a:r>
              <a:rPr lang="el-GR" sz="1800" spc="-136" dirty="0">
                <a:solidFill>
                  <a:srgbClr val="EA5458"/>
                </a:solidFill>
                <a:latin typeface="Arial Black"/>
                <a:cs typeface="Arial Black"/>
              </a:rPr>
              <a:t> </a:t>
            </a:r>
            <a:r>
              <a:rPr lang="el-GR" sz="1800" spc="87" dirty="0">
                <a:solidFill>
                  <a:srgbClr val="EA5458"/>
                </a:solidFill>
                <a:latin typeface="Microsoft Sans Serif"/>
                <a:cs typeface="Microsoft Sans Serif"/>
              </a:rPr>
              <a:t>και </a:t>
            </a:r>
            <a:r>
              <a:rPr lang="el-GR" sz="1800" dirty="0">
                <a:solidFill>
                  <a:srgbClr val="EA5458"/>
                </a:solidFill>
                <a:latin typeface="Microsoft Sans Serif"/>
                <a:cs typeface="Microsoft Sans Serif"/>
              </a:rPr>
              <a:t>τη</a:t>
            </a:r>
            <a:r>
              <a:rPr lang="el-GR" sz="1800" spc="10" dirty="0">
                <a:solidFill>
                  <a:srgbClr val="EA5458"/>
                </a:solidFill>
                <a:latin typeface="Microsoft Sans Serif"/>
                <a:cs typeface="Microsoft Sans Serif"/>
              </a:rPr>
              <a:t> </a:t>
            </a:r>
            <a:r>
              <a:rPr lang="el-GR" sz="1800" spc="-37" dirty="0">
                <a:solidFill>
                  <a:srgbClr val="EA5458"/>
                </a:solidFill>
                <a:latin typeface="Arial Black"/>
                <a:cs typeface="Arial Black"/>
              </a:rPr>
              <a:t>διατροφική</a:t>
            </a:r>
            <a:r>
              <a:rPr lang="el-GR" sz="1800" spc="-113" dirty="0">
                <a:solidFill>
                  <a:srgbClr val="EA5458"/>
                </a:solidFill>
                <a:latin typeface="Arial Black"/>
                <a:cs typeface="Arial Black"/>
              </a:rPr>
              <a:t> </a:t>
            </a:r>
            <a:r>
              <a:rPr lang="el-GR" sz="1800" spc="76" dirty="0">
                <a:solidFill>
                  <a:srgbClr val="EA5458"/>
                </a:solidFill>
                <a:latin typeface="Microsoft Sans Serif"/>
                <a:cs typeface="Microsoft Sans Serif"/>
              </a:rPr>
              <a:t>αξία</a:t>
            </a:r>
            <a:r>
              <a:rPr lang="el-GR" sz="1800" spc="13" dirty="0">
                <a:solidFill>
                  <a:srgbClr val="EA5458"/>
                </a:solidFill>
                <a:latin typeface="Microsoft Sans Serif"/>
                <a:cs typeface="Microsoft Sans Serif"/>
              </a:rPr>
              <a:t> </a:t>
            </a:r>
            <a:r>
              <a:rPr lang="el-GR" sz="1800" spc="60" dirty="0">
                <a:solidFill>
                  <a:srgbClr val="EA5458"/>
                </a:solidFill>
                <a:latin typeface="Microsoft Sans Serif"/>
                <a:cs typeface="Microsoft Sans Serif"/>
              </a:rPr>
              <a:t>των</a:t>
            </a:r>
            <a:r>
              <a:rPr lang="el-GR" sz="1800" spc="13" dirty="0">
                <a:solidFill>
                  <a:srgbClr val="EA5458"/>
                </a:solidFill>
                <a:latin typeface="Microsoft Sans Serif"/>
                <a:cs typeface="Microsoft Sans Serif"/>
              </a:rPr>
              <a:t> </a:t>
            </a:r>
            <a:r>
              <a:rPr lang="el-GR" sz="1800" spc="63" dirty="0">
                <a:solidFill>
                  <a:srgbClr val="EA5458"/>
                </a:solidFill>
                <a:latin typeface="Microsoft Sans Serif"/>
                <a:cs typeface="Microsoft Sans Serif"/>
              </a:rPr>
              <a:t>τελικών</a:t>
            </a:r>
            <a:r>
              <a:rPr lang="el-GR" dirty="0">
                <a:latin typeface="Microsoft Sans Serif"/>
                <a:cs typeface="Microsoft Sans Serif"/>
              </a:rPr>
              <a:t> </a:t>
            </a:r>
            <a:r>
              <a:rPr lang="el-GR" sz="1800" spc="67" dirty="0">
                <a:solidFill>
                  <a:srgbClr val="EA5458"/>
                </a:solidFill>
                <a:latin typeface="Microsoft Sans Serif"/>
                <a:cs typeface="Microsoft Sans Serif"/>
              </a:rPr>
              <a:t>προϊόντων.</a:t>
            </a:r>
            <a:endParaRPr lang="el-GR" sz="1800" dirty="0">
              <a:latin typeface="Microsoft Sans Serif"/>
              <a:cs typeface="Microsoft Sans Serif"/>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1000">
              <a:schemeClr val="accent6"/>
            </a:gs>
            <a:gs pos="71000">
              <a:schemeClr val="accent1">
                <a:lumMod val="45000"/>
                <a:lumOff val="55000"/>
              </a:schemeClr>
            </a:gs>
            <a:gs pos="33000">
              <a:schemeClr val="accent1">
                <a:alpha val="76000"/>
                <a:lumMod val="50000"/>
                <a:lumOff val="50000"/>
              </a:schemeClr>
            </a:gs>
            <a:gs pos="73000">
              <a:srgbClr val="F9D4D0"/>
            </a:gs>
          </a:gsLst>
          <a:lin ang="2700000" scaled="1"/>
          <a:tileRect/>
        </a:gra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03119" y="640259"/>
            <a:ext cx="5937448" cy="446286"/>
          </a:xfrm>
          <a:prstGeom prst="rect">
            <a:avLst/>
          </a:prstGeom>
          <a:noFill/>
          <a:ln/>
        </p:spPr>
        <p:txBody>
          <a:bodyPr wrap="none" lIns="0" tIns="0" rIns="0" bIns="0" rtlCol="0" anchor="t"/>
          <a:lstStyle/>
          <a:p>
            <a:pPr>
              <a:lnSpc>
                <a:spcPts val="3500"/>
              </a:lnSpc>
            </a:pPr>
            <a:r>
              <a:rPr lang="en-US" sz="2792" kern="0" spc="-56" dirty="0">
                <a:solidFill>
                  <a:srgbClr val="000000"/>
                </a:solidFill>
                <a:latin typeface="Source Serif Pro Semi Bold" pitchFamily="34" charset="0"/>
                <a:ea typeface="Source Serif Pro Semi Bold" pitchFamily="34" charset="-122"/>
                <a:cs typeface="Source Serif Pro Semi Bold" pitchFamily="34" charset="-120"/>
              </a:rPr>
              <a:t>Συμπέρασμα: Από το Σταφύλι στη Δόξα</a:t>
            </a:r>
            <a:endParaRPr lang="en-US" sz="2792" dirty="0"/>
          </a:p>
        </p:txBody>
      </p:sp>
      <p:pic>
        <p:nvPicPr>
          <p:cNvPr id="4" name="Image 1" descr="preencoded.png"/>
          <p:cNvPicPr>
            <a:picLocks noChangeAspect="1"/>
          </p:cNvPicPr>
          <p:nvPr/>
        </p:nvPicPr>
        <p:blipFill>
          <a:blip r:embed="rId4"/>
          <a:stretch>
            <a:fillRect/>
          </a:stretch>
        </p:blipFill>
        <p:spPr>
          <a:xfrm>
            <a:off x="5103119" y="1314153"/>
            <a:ext cx="379313" cy="379313"/>
          </a:xfrm>
          <a:prstGeom prst="rect">
            <a:avLst/>
          </a:prstGeom>
        </p:spPr>
      </p:pic>
      <p:sp>
        <p:nvSpPr>
          <p:cNvPr id="5" name="Text 1"/>
          <p:cNvSpPr/>
          <p:nvPr/>
        </p:nvSpPr>
        <p:spPr>
          <a:xfrm>
            <a:off x="5103118" y="1845171"/>
            <a:ext cx="1785442" cy="223243"/>
          </a:xfrm>
          <a:prstGeom prst="rect">
            <a:avLst/>
          </a:prstGeom>
          <a:noFill/>
          <a:ln/>
        </p:spPr>
        <p:txBody>
          <a:bodyPr wrap="none" lIns="0" tIns="0" rIns="0" bIns="0" rtlCol="0" anchor="t"/>
          <a:lstStyle/>
          <a:p>
            <a:pPr>
              <a:lnSpc>
                <a:spcPts val="1750"/>
              </a:lnSpc>
            </a:pPr>
            <a:r>
              <a:rPr lang="en-US" sz="1375" kern="0" spc="-28" dirty="0">
                <a:solidFill>
                  <a:srgbClr val="272525"/>
                </a:solidFill>
                <a:latin typeface="Source Serif Pro Semi Bold" pitchFamily="34" charset="0"/>
                <a:ea typeface="Source Serif Pro Semi Bold" pitchFamily="34" charset="-122"/>
                <a:cs typeface="Source Serif Pro Semi Bold" pitchFamily="34" charset="-120"/>
              </a:rPr>
              <a:t>Τέχνη</a:t>
            </a:r>
            <a:endParaRPr lang="en-US" sz="1375" dirty="0"/>
          </a:p>
        </p:txBody>
      </p:sp>
      <p:sp>
        <p:nvSpPr>
          <p:cNvPr id="6" name="Text 2"/>
          <p:cNvSpPr/>
          <p:nvPr/>
        </p:nvSpPr>
        <p:spPr>
          <a:xfrm>
            <a:off x="5103119" y="2159397"/>
            <a:ext cx="6557764" cy="485775"/>
          </a:xfrm>
          <a:prstGeom prst="rect">
            <a:avLst/>
          </a:prstGeom>
          <a:noFill/>
          <a:ln/>
        </p:spPr>
        <p:txBody>
          <a:bodyPr wrap="square" lIns="0" tIns="0" rIns="0" bIns="0" rtlCol="0" anchor="t"/>
          <a:lstStyle/>
          <a:p>
            <a:pPr>
              <a:lnSpc>
                <a:spcPts val="1875"/>
              </a:lnSpc>
            </a:pPr>
            <a:r>
              <a:rPr lang="en-US" sz="1167" kern="0" spc="-24" dirty="0">
                <a:solidFill>
                  <a:srgbClr val="272525"/>
                </a:solidFill>
                <a:latin typeface="Source Sans Pro" pitchFamily="34" charset="0"/>
                <a:ea typeface="Source Sans Pro" pitchFamily="34" charset="-122"/>
                <a:cs typeface="Source Sans Pro" pitchFamily="34" charset="-120"/>
              </a:rPr>
              <a:t>Η καλλιέργεια και η επεξεργασία της μαύρης κορινθιακής σταφίδας είναι μια εναρμόνιση τέχνης και επιστήμης.</a:t>
            </a:r>
            <a:endParaRPr lang="en-US" sz="1167" dirty="0"/>
          </a:p>
        </p:txBody>
      </p:sp>
      <p:pic>
        <p:nvPicPr>
          <p:cNvPr id="7" name="Image 2" descr="preencoded.png"/>
          <p:cNvPicPr>
            <a:picLocks noChangeAspect="1"/>
          </p:cNvPicPr>
          <p:nvPr/>
        </p:nvPicPr>
        <p:blipFill>
          <a:blip r:embed="rId5"/>
          <a:stretch>
            <a:fillRect/>
          </a:stretch>
        </p:blipFill>
        <p:spPr>
          <a:xfrm>
            <a:off x="5103119" y="3100388"/>
            <a:ext cx="379313" cy="379313"/>
          </a:xfrm>
          <a:prstGeom prst="rect">
            <a:avLst/>
          </a:prstGeom>
        </p:spPr>
      </p:pic>
      <p:sp>
        <p:nvSpPr>
          <p:cNvPr id="8" name="Text 3"/>
          <p:cNvSpPr/>
          <p:nvPr/>
        </p:nvSpPr>
        <p:spPr>
          <a:xfrm>
            <a:off x="5103118" y="3631407"/>
            <a:ext cx="1785442" cy="223243"/>
          </a:xfrm>
          <a:prstGeom prst="rect">
            <a:avLst/>
          </a:prstGeom>
          <a:noFill/>
          <a:ln/>
        </p:spPr>
        <p:txBody>
          <a:bodyPr wrap="none" lIns="0" tIns="0" rIns="0" bIns="0" rtlCol="0" anchor="t"/>
          <a:lstStyle/>
          <a:p>
            <a:pPr>
              <a:lnSpc>
                <a:spcPts val="1750"/>
              </a:lnSpc>
            </a:pPr>
            <a:r>
              <a:rPr lang="en-US" sz="1375" kern="0" spc="-28" dirty="0">
                <a:solidFill>
                  <a:srgbClr val="272525"/>
                </a:solidFill>
                <a:latin typeface="Source Serif Pro Semi Bold" pitchFamily="34" charset="0"/>
                <a:ea typeface="Source Serif Pro Semi Bold" pitchFamily="34" charset="-122"/>
                <a:cs typeface="Source Serif Pro Semi Bold" pitchFamily="34" charset="-120"/>
              </a:rPr>
              <a:t>Επιστήμη</a:t>
            </a:r>
            <a:endParaRPr lang="en-US" sz="1375" dirty="0"/>
          </a:p>
        </p:txBody>
      </p:sp>
      <p:sp>
        <p:nvSpPr>
          <p:cNvPr id="9" name="Text 4"/>
          <p:cNvSpPr/>
          <p:nvPr/>
        </p:nvSpPr>
        <p:spPr>
          <a:xfrm>
            <a:off x="5103119" y="3945632"/>
            <a:ext cx="6557764" cy="485775"/>
          </a:xfrm>
          <a:prstGeom prst="rect">
            <a:avLst/>
          </a:prstGeom>
          <a:noFill/>
          <a:ln/>
        </p:spPr>
        <p:txBody>
          <a:bodyPr wrap="square" lIns="0" tIns="0" rIns="0" bIns="0" rtlCol="0" anchor="t"/>
          <a:lstStyle/>
          <a:p>
            <a:pPr>
              <a:lnSpc>
                <a:spcPts val="1875"/>
              </a:lnSpc>
            </a:pPr>
            <a:r>
              <a:rPr lang="en-US" sz="1167" kern="0" spc="-24" dirty="0">
                <a:solidFill>
                  <a:srgbClr val="272525"/>
                </a:solidFill>
                <a:latin typeface="Source Sans Pro" pitchFamily="34" charset="0"/>
                <a:ea typeface="Source Sans Pro" pitchFamily="34" charset="-122"/>
                <a:cs typeface="Source Sans Pro" pitchFamily="34" charset="-120"/>
              </a:rPr>
              <a:t>Η κατανόηση των τεχνικών καλλιέργειας και ξήρανσης είναι ζωτικής σημασίας για την παραγωγή εξαιρετικών σταφίδων.</a:t>
            </a:r>
            <a:endParaRPr lang="en-US" sz="1167" dirty="0"/>
          </a:p>
        </p:txBody>
      </p:sp>
      <p:pic>
        <p:nvPicPr>
          <p:cNvPr id="10" name="Image 3" descr="preencoded.png"/>
          <p:cNvPicPr>
            <a:picLocks noChangeAspect="1"/>
          </p:cNvPicPr>
          <p:nvPr/>
        </p:nvPicPr>
        <p:blipFill>
          <a:blip r:embed="rId6"/>
          <a:stretch>
            <a:fillRect/>
          </a:stretch>
        </p:blipFill>
        <p:spPr>
          <a:xfrm>
            <a:off x="5103119" y="4886623"/>
            <a:ext cx="379313" cy="379313"/>
          </a:xfrm>
          <a:prstGeom prst="rect">
            <a:avLst/>
          </a:prstGeom>
        </p:spPr>
      </p:pic>
      <p:sp>
        <p:nvSpPr>
          <p:cNvPr id="11" name="Text 5"/>
          <p:cNvSpPr/>
          <p:nvPr/>
        </p:nvSpPr>
        <p:spPr>
          <a:xfrm>
            <a:off x="5103119" y="5417642"/>
            <a:ext cx="1912938" cy="223243"/>
          </a:xfrm>
          <a:prstGeom prst="rect">
            <a:avLst/>
          </a:prstGeom>
          <a:noFill/>
          <a:ln/>
        </p:spPr>
        <p:txBody>
          <a:bodyPr wrap="none" lIns="0" tIns="0" rIns="0" bIns="0" rtlCol="0" anchor="t"/>
          <a:lstStyle/>
          <a:p>
            <a:pPr>
              <a:lnSpc>
                <a:spcPts val="1750"/>
              </a:lnSpc>
            </a:pPr>
            <a:r>
              <a:rPr lang="en-US" sz="1375" kern="0" spc="-28" dirty="0">
                <a:solidFill>
                  <a:srgbClr val="272525"/>
                </a:solidFill>
                <a:latin typeface="Source Serif Pro Semi Bold" pitchFamily="34" charset="0"/>
                <a:ea typeface="Source Serif Pro Semi Bold" pitchFamily="34" charset="-122"/>
                <a:cs typeface="Source Serif Pro Semi Bold" pitchFamily="34" charset="-120"/>
              </a:rPr>
              <a:t>Γαστρονομική Απόλαυση</a:t>
            </a:r>
            <a:endParaRPr lang="en-US" sz="1375" dirty="0"/>
          </a:p>
        </p:txBody>
      </p:sp>
      <p:sp>
        <p:nvSpPr>
          <p:cNvPr id="12" name="Text 6"/>
          <p:cNvSpPr/>
          <p:nvPr/>
        </p:nvSpPr>
        <p:spPr>
          <a:xfrm>
            <a:off x="5103119" y="5731868"/>
            <a:ext cx="6557764" cy="485775"/>
          </a:xfrm>
          <a:prstGeom prst="rect">
            <a:avLst/>
          </a:prstGeom>
          <a:noFill/>
          <a:ln/>
        </p:spPr>
        <p:txBody>
          <a:bodyPr wrap="square" lIns="0" tIns="0" rIns="0" bIns="0" rtlCol="0" anchor="t"/>
          <a:lstStyle/>
          <a:p>
            <a:pPr>
              <a:lnSpc>
                <a:spcPts val="1875"/>
              </a:lnSpc>
            </a:pPr>
            <a:r>
              <a:rPr lang="en-US" sz="1167" kern="0" spc="-24" dirty="0">
                <a:solidFill>
                  <a:srgbClr val="272525"/>
                </a:solidFill>
                <a:latin typeface="Source Sans Pro" pitchFamily="34" charset="0"/>
                <a:ea typeface="Source Sans Pro" pitchFamily="34" charset="-122"/>
                <a:cs typeface="Source Sans Pro" pitchFamily="34" charset="-120"/>
              </a:rPr>
              <a:t>Οι μαύρες κορινθιακές σταφίδες προσφέρουν μοναδικές γεύσεις και υφές, για απολαυστικές γαστρονομικές εμπειρίες.</a:t>
            </a:r>
            <a:endParaRPr lang="en-US" sz="1167"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F9D4D0">
                <a:lumMod val="50000"/>
                <a:lumOff val="50000"/>
              </a:srgbClr>
            </a:gs>
            <a:gs pos="0">
              <a:schemeClr val="accent5">
                <a:lumMod val="0"/>
                <a:lumOff val="100000"/>
              </a:schemeClr>
            </a:gs>
            <a:gs pos="0">
              <a:schemeClr val="accent5">
                <a:lumMod val="10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4" name="object 4"/>
          <p:cNvGrpSpPr/>
          <p:nvPr/>
        </p:nvGrpSpPr>
        <p:grpSpPr>
          <a:xfrm>
            <a:off x="4726" y="-482"/>
            <a:ext cx="11732169" cy="6849544"/>
            <a:chOff x="2159" y="-723"/>
            <a:chExt cx="17619980" cy="10287000"/>
          </a:xfrm>
        </p:grpSpPr>
        <p:pic>
          <p:nvPicPr>
            <p:cNvPr id="5" name="object 5"/>
            <p:cNvPicPr/>
            <p:nvPr/>
          </p:nvPicPr>
          <p:blipFill>
            <a:blip r:embed="rId2" cstate="print"/>
            <a:stretch>
              <a:fillRect/>
            </a:stretch>
          </p:blipFill>
          <p:spPr>
            <a:xfrm>
              <a:off x="15281274" y="641476"/>
              <a:ext cx="99060" cy="92773"/>
            </a:xfrm>
            <a:prstGeom prst="rect">
              <a:avLst/>
            </a:prstGeom>
          </p:spPr>
        </p:pic>
        <p:pic>
          <p:nvPicPr>
            <p:cNvPr id="6" name="object 6"/>
            <p:cNvPicPr/>
            <p:nvPr/>
          </p:nvPicPr>
          <p:blipFill>
            <a:blip r:embed="rId3" cstate="print"/>
            <a:stretch>
              <a:fillRect/>
            </a:stretch>
          </p:blipFill>
          <p:spPr>
            <a:xfrm>
              <a:off x="15839440" y="641476"/>
              <a:ext cx="99060" cy="92773"/>
            </a:xfrm>
            <a:prstGeom prst="rect">
              <a:avLst/>
            </a:prstGeom>
          </p:spPr>
        </p:pic>
        <p:pic>
          <p:nvPicPr>
            <p:cNvPr id="7" name="object 7"/>
            <p:cNvPicPr/>
            <p:nvPr/>
          </p:nvPicPr>
          <p:blipFill>
            <a:blip r:embed="rId4" cstate="print"/>
            <a:stretch>
              <a:fillRect/>
            </a:stretch>
          </p:blipFill>
          <p:spPr>
            <a:xfrm>
              <a:off x="16398874" y="641476"/>
              <a:ext cx="99694" cy="92773"/>
            </a:xfrm>
            <a:prstGeom prst="rect">
              <a:avLst/>
            </a:prstGeom>
          </p:spPr>
        </p:pic>
        <p:pic>
          <p:nvPicPr>
            <p:cNvPr id="8" name="object 8"/>
            <p:cNvPicPr/>
            <p:nvPr/>
          </p:nvPicPr>
          <p:blipFill>
            <a:blip r:embed="rId5" cstate="print"/>
            <a:stretch>
              <a:fillRect/>
            </a:stretch>
          </p:blipFill>
          <p:spPr>
            <a:xfrm>
              <a:off x="16960849" y="641476"/>
              <a:ext cx="99060" cy="92773"/>
            </a:xfrm>
            <a:prstGeom prst="rect">
              <a:avLst/>
            </a:prstGeom>
          </p:spPr>
        </p:pic>
        <p:pic>
          <p:nvPicPr>
            <p:cNvPr id="9" name="object 9"/>
            <p:cNvPicPr/>
            <p:nvPr/>
          </p:nvPicPr>
          <p:blipFill>
            <a:blip r:embed="rId6" cstate="print"/>
            <a:stretch>
              <a:fillRect/>
            </a:stretch>
          </p:blipFill>
          <p:spPr>
            <a:xfrm>
              <a:off x="17520920" y="641476"/>
              <a:ext cx="99694" cy="92773"/>
            </a:xfrm>
            <a:prstGeom prst="rect">
              <a:avLst/>
            </a:prstGeom>
          </p:spPr>
        </p:pic>
        <p:sp>
          <p:nvSpPr>
            <p:cNvPr id="10" name="object 10"/>
            <p:cNvSpPr/>
            <p:nvPr/>
          </p:nvSpPr>
          <p:spPr>
            <a:xfrm>
              <a:off x="2159" y="-723"/>
              <a:ext cx="3646804" cy="10287000"/>
            </a:xfrm>
            <a:custGeom>
              <a:avLst/>
              <a:gdLst/>
              <a:ahLst/>
              <a:cxnLst/>
              <a:rect l="l" t="t" r="r" b="b"/>
              <a:pathLst>
                <a:path w="3646804" h="10287000">
                  <a:moveTo>
                    <a:pt x="3646728" y="0"/>
                  </a:moveTo>
                  <a:lnTo>
                    <a:pt x="0" y="0"/>
                  </a:lnTo>
                  <a:lnTo>
                    <a:pt x="0" y="10286555"/>
                  </a:lnTo>
                  <a:lnTo>
                    <a:pt x="3646728" y="10286555"/>
                  </a:lnTo>
                  <a:lnTo>
                    <a:pt x="3646728" y="0"/>
                  </a:lnTo>
                  <a:close/>
                </a:path>
              </a:pathLst>
            </a:custGeom>
            <a:solidFill>
              <a:srgbClr val="FDF2EF"/>
            </a:solidFill>
          </p:spPr>
          <p:txBody>
            <a:bodyPr wrap="square" lIns="0" tIns="0" rIns="0" bIns="0" rtlCol="0"/>
            <a:lstStyle/>
            <a:p>
              <a:endParaRPr sz="1198"/>
            </a:p>
          </p:txBody>
        </p:sp>
        <p:pic>
          <p:nvPicPr>
            <p:cNvPr id="11" name="object 11"/>
            <p:cNvPicPr/>
            <p:nvPr/>
          </p:nvPicPr>
          <p:blipFill>
            <a:blip r:embed="rId7" cstate="print"/>
            <a:stretch>
              <a:fillRect/>
            </a:stretch>
          </p:blipFill>
          <p:spPr>
            <a:xfrm>
              <a:off x="652319" y="9547193"/>
              <a:ext cx="105121" cy="100800"/>
            </a:xfrm>
            <a:prstGeom prst="rect">
              <a:avLst/>
            </a:prstGeom>
          </p:spPr>
        </p:pic>
        <p:pic>
          <p:nvPicPr>
            <p:cNvPr id="12" name="object 12"/>
            <p:cNvPicPr/>
            <p:nvPr/>
          </p:nvPicPr>
          <p:blipFill>
            <a:blip r:embed="rId8" cstate="print"/>
            <a:stretch>
              <a:fillRect/>
            </a:stretch>
          </p:blipFill>
          <p:spPr>
            <a:xfrm>
              <a:off x="654482" y="9012237"/>
              <a:ext cx="100077" cy="101518"/>
            </a:xfrm>
            <a:prstGeom prst="rect">
              <a:avLst/>
            </a:prstGeom>
          </p:spPr>
        </p:pic>
        <p:pic>
          <p:nvPicPr>
            <p:cNvPr id="13" name="object 13"/>
            <p:cNvPicPr/>
            <p:nvPr/>
          </p:nvPicPr>
          <p:blipFill>
            <a:blip r:embed="rId9" cstate="print"/>
            <a:stretch>
              <a:fillRect/>
            </a:stretch>
          </p:blipFill>
          <p:spPr>
            <a:xfrm>
              <a:off x="652319" y="8478710"/>
              <a:ext cx="104397" cy="100812"/>
            </a:xfrm>
            <a:prstGeom prst="rect">
              <a:avLst/>
            </a:prstGeom>
          </p:spPr>
        </p:pic>
        <p:pic>
          <p:nvPicPr>
            <p:cNvPr id="14" name="object 14"/>
            <p:cNvPicPr/>
            <p:nvPr/>
          </p:nvPicPr>
          <p:blipFill>
            <a:blip r:embed="rId10" cstate="print"/>
            <a:stretch>
              <a:fillRect/>
            </a:stretch>
          </p:blipFill>
          <p:spPr>
            <a:xfrm>
              <a:off x="652319" y="7944472"/>
              <a:ext cx="104397" cy="100812"/>
            </a:xfrm>
            <a:prstGeom prst="rect">
              <a:avLst/>
            </a:prstGeom>
          </p:spPr>
        </p:pic>
        <p:pic>
          <p:nvPicPr>
            <p:cNvPr id="15" name="object 15"/>
            <p:cNvPicPr/>
            <p:nvPr/>
          </p:nvPicPr>
          <p:blipFill>
            <a:blip r:embed="rId11" cstate="print"/>
            <a:stretch>
              <a:fillRect/>
            </a:stretch>
          </p:blipFill>
          <p:spPr>
            <a:xfrm>
              <a:off x="654482" y="7409522"/>
              <a:ext cx="100077" cy="100799"/>
            </a:xfrm>
            <a:prstGeom prst="rect">
              <a:avLst/>
            </a:prstGeom>
          </p:spPr>
        </p:pic>
        <p:pic>
          <p:nvPicPr>
            <p:cNvPr id="16" name="object 16"/>
            <p:cNvPicPr/>
            <p:nvPr/>
          </p:nvPicPr>
          <p:blipFill>
            <a:blip r:embed="rId12" cstate="print"/>
            <a:stretch>
              <a:fillRect/>
            </a:stretch>
          </p:blipFill>
          <p:spPr>
            <a:xfrm>
              <a:off x="1211755" y="9547910"/>
              <a:ext cx="105831" cy="98094"/>
            </a:xfrm>
            <a:prstGeom prst="rect">
              <a:avLst/>
            </a:prstGeom>
          </p:spPr>
        </p:pic>
        <p:pic>
          <p:nvPicPr>
            <p:cNvPr id="17" name="object 17"/>
            <p:cNvPicPr/>
            <p:nvPr/>
          </p:nvPicPr>
          <p:blipFill>
            <a:blip r:embed="rId13" cstate="print"/>
            <a:stretch>
              <a:fillRect/>
            </a:stretch>
          </p:blipFill>
          <p:spPr>
            <a:xfrm>
              <a:off x="1212473" y="9012235"/>
              <a:ext cx="100071" cy="100719"/>
            </a:xfrm>
            <a:prstGeom prst="rect">
              <a:avLst/>
            </a:prstGeom>
          </p:spPr>
        </p:pic>
        <p:pic>
          <p:nvPicPr>
            <p:cNvPr id="18" name="object 18"/>
            <p:cNvPicPr/>
            <p:nvPr/>
          </p:nvPicPr>
          <p:blipFill>
            <a:blip r:embed="rId14" cstate="print"/>
            <a:stretch>
              <a:fillRect/>
            </a:stretch>
          </p:blipFill>
          <p:spPr>
            <a:xfrm>
              <a:off x="1212473" y="8478710"/>
              <a:ext cx="100071" cy="100016"/>
            </a:xfrm>
            <a:prstGeom prst="rect">
              <a:avLst/>
            </a:prstGeom>
          </p:spPr>
        </p:pic>
        <p:pic>
          <p:nvPicPr>
            <p:cNvPr id="19" name="object 19"/>
            <p:cNvPicPr/>
            <p:nvPr/>
          </p:nvPicPr>
          <p:blipFill>
            <a:blip r:embed="rId15" cstate="print"/>
            <a:stretch>
              <a:fillRect/>
            </a:stretch>
          </p:blipFill>
          <p:spPr>
            <a:xfrm>
              <a:off x="1212473" y="7944472"/>
              <a:ext cx="100071" cy="99739"/>
            </a:xfrm>
            <a:prstGeom prst="rect">
              <a:avLst/>
            </a:prstGeom>
          </p:spPr>
        </p:pic>
        <p:pic>
          <p:nvPicPr>
            <p:cNvPr id="20" name="object 20"/>
            <p:cNvPicPr/>
            <p:nvPr/>
          </p:nvPicPr>
          <p:blipFill>
            <a:blip r:embed="rId16" cstate="print"/>
            <a:stretch>
              <a:fillRect/>
            </a:stretch>
          </p:blipFill>
          <p:spPr>
            <a:xfrm>
              <a:off x="1212473" y="7409522"/>
              <a:ext cx="100071" cy="100716"/>
            </a:xfrm>
            <a:prstGeom prst="rect">
              <a:avLst/>
            </a:prstGeom>
          </p:spPr>
        </p:pic>
        <p:pic>
          <p:nvPicPr>
            <p:cNvPr id="21" name="object 21"/>
            <p:cNvPicPr/>
            <p:nvPr/>
          </p:nvPicPr>
          <p:blipFill>
            <a:blip r:embed="rId17" cstate="print"/>
            <a:stretch>
              <a:fillRect/>
            </a:stretch>
          </p:blipFill>
          <p:spPr>
            <a:xfrm>
              <a:off x="1773352" y="9547193"/>
              <a:ext cx="105829" cy="101204"/>
            </a:xfrm>
            <a:prstGeom prst="rect">
              <a:avLst/>
            </a:prstGeom>
          </p:spPr>
        </p:pic>
        <p:pic>
          <p:nvPicPr>
            <p:cNvPr id="22" name="object 22"/>
            <p:cNvPicPr/>
            <p:nvPr/>
          </p:nvPicPr>
          <p:blipFill>
            <a:blip r:embed="rId18" cstate="print"/>
            <a:stretch>
              <a:fillRect/>
            </a:stretch>
          </p:blipFill>
          <p:spPr>
            <a:xfrm>
              <a:off x="1772628" y="9012235"/>
              <a:ext cx="100799" cy="100719"/>
            </a:xfrm>
            <a:prstGeom prst="rect">
              <a:avLst/>
            </a:prstGeom>
          </p:spPr>
        </p:pic>
        <p:pic>
          <p:nvPicPr>
            <p:cNvPr id="23" name="object 23"/>
            <p:cNvPicPr/>
            <p:nvPr/>
          </p:nvPicPr>
          <p:blipFill>
            <a:blip r:embed="rId19" cstate="print"/>
            <a:stretch>
              <a:fillRect/>
            </a:stretch>
          </p:blipFill>
          <p:spPr>
            <a:xfrm>
              <a:off x="1772628" y="8478710"/>
              <a:ext cx="100799" cy="100016"/>
            </a:xfrm>
            <a:prstGeom prst="rect">
              <a:avLst/>
            </a:prstGeom>
          </p:spPr>
        </p:pic>
        <p:pic>
          <p:nvPicPr>
            <p:cNvPr id="24" name="object 24"/>
            <p:cNvPicPr/>
            <p:nvPr/>
          </p:nvPicPr>
          <p:blipFill>
            <a:blip r:embed="rId20" cstate="print"/>
            <a:stretch>
              <a:fillRect/>
            </a:stretch>
          </p:blipFill>
          <p:spPr>
            <a:xfrm>
              <a:off x="1772628" y="7945196"/>
              <a:ext cx="100799" cy="99407"/>
            </a:xfrm>
            <a:prstGeom prst="rect">
              <a:avLst/>
            </a:prstGeom>
          </p:spPr>
        </p:pic>
        <p:pic>
          <p:nvPicPr>
            <p:cNvPr id="25" name="object 25"/>
            <p:cNvPicPr/>
            <p:nvPr/>
          </p:nvPicPr>
          <p:blipFill>
            <a:blip r:embed="rId21" cstate="print"/>
            <a:stretch>
              <a:fillRect/>
            </a:stretch>
          </p:blipFill>
          <p:spPr>
            <a:xfrm>
              <a:off x="1772628" y="7409522"/>
              <a:ext cx="100799" cy="100716"/>
            </a:xfrm>
            <a:prstGeom prst="rect">
              <a:avLst/>
            </a:prstGeom>
          </p:spPr>
        </p:pic>
        <p:pic>
          <p:nvPicPr>
            <p:cNvPr id="26" name="object 26"/>
            <p:cNvPicPr/>
            <p:nvPr/>
          </p:nvPicPr>
          <p:blipFill>
            <a:blip r:embed="rId22" cstate="print"/>
            <a:stretch>
              <a:fillRect/>
            </a:stretch>
          </p:blipFill>
          <p:spPr>
            <a:xfrm>
              <a:off x="2334210" y="9547910"/>
              <a:ext cx="105840" cy="98094"/>
            </a:xfrm>
            <a:prstGeom prst="rect">
              <a:avLst/>
            </a:prstGeom>
          </p:spPr>
        </p:pic>
        <p:pic>
          <p:nvPicPr>
            <p:cNvPr id="27" name="object 27"/>
            <p:cNvPicPr/>
            <p:nvPr/>
          </p:nvPicPr>
          <p:blipFill>
            <a:blip r:embed="rId23" cstate="print"/>
            <a:stretch>
              <a:fillRect/>
            </a:stretch>
          </p:blipFill>
          <p:spPr>
            <a:xfrm>
              <a:off x="2333499" y="8478710"/>
              <a:ext cx="100076" cy="100016"/>
            </a:xfrm>
            <a:prstGeom prst="rect">
              <a:avLst/>
            </a:prstGeom>
          </p:spPr>
        </p:pic>
        <p:pic>
          <p:nvPicPr>
            <p:cNvPr id="28" name="object 28"/>
            <p:cNvPicPr/>
            <p:nvPr/>
          </p:nvPicPr>
          <p:blipFill>
            <a:blip r:embed="rId24" cstate="print"/>
            <a:stretch>
              <a:fillRect/>
            </a:stretch>
          </p:blipFill>
          <p:spPr>
            <a:xfrm>
              <a:off x="2333499" y="9012235"/>
              <a:ext cx="100076" cy="100719"/>
            </a:xfrm>
            <a:prstGeom prst="rect">
              <a:avLst/>
            </a:prstGeom>
          </p:spPr>
        </p:pic>
        <p:pic>
          <p:nvPicPr>
            <p:cNvPr id="29" name="object 29"/>
            <p:cNvPicPr/>
            <p:nvPr/>
          </p:nvPicPr>
          <p:blipFill>
            <a:blip r:embed="rId25" cstate="print"/>
            <a:stretch>
              <a:fillRect/>
            </a:stretch>
          </p:blipFill>
          <p:spPr>
            <a:xfrm>
              <a:off x="2333499" y="7945196"/>
              <a:ext cx="100076" cy="99305"/>
            </a:xfrm>
            <a:prstGeom prst="rect">
              <a:avLst/>
            </a:prstGeom>
          </p:spPr>
        </p:pic>
        <p:pic>
          <p:nvPicPr>
            <p:cNvPr id="30" name="object 30"/>
            <p:cNvPicPr/>
            <p:nvPr/>
          </p:nvPicPr>
          <p:blipFill>
            <a:blip r:embed="rId26" cstate="print"/>
            <a:stretch>
              <a:fillRect/>
            </a:stretch>
          </p:blipFill>
          <p:spPr>
            <a:xfrm>
              <a:off x="2333499" y="7409522"/>
              <a:ext cx="100076" cy="100716"/>
            </a:xfrm>
            <a:prstGeom prst="rect">
              <a:avLst/>
            </a:prstGeom>
          </p:spPr>
        </p:pic>
        <p:pic>
          <p:nvPicPr>
            <p:cNvPr id="31" name="object 31"/>
            <p:cNvPicPr/>
            <p:nvPr/>
          </p:nvPicPr>
          <p:blipFill>
            <a:blip r:embed="rId27" cstate="print"/>
            <a:stretch>
              <a:fillRect/>
            </a:stretch>
          </p:blipFill>
          <p:spPr>
            <a:xfrm>
              <a:off x="2894368" y="9547193"/>
              <a:ext cx="101100" cy="100642"/>
            </a:xfrm>
            <a:prstGeom prst="rect">
              <a:avLst/>
            </a:prstGeom>
          </p:spPr>
        </p:pic>
        <p:pic>
          <p:nvPicPr>
            <p:cNvPr id="32" name="object 32"/>
            <p:cNvPicPr/>
            <p:nvPr/>
          </p:nvPicPr>
          <p:blipFill>
            <a:blip r:embed="rId28" cstate="print"/>
            <a:stretch>
              <a:fillRect/>
            </a:stretch>
          </p:blipFill>
          <p:spPr>
            <a:xfrm>
              <a:off x="2894369" y="9012235"/>
              <a:ext cx="100799" cy="100719"/>
            </a:xfrm>
            <a:prstGeom prst="rect">
              <a:avLst/>
            </a:prstGeom>
          </p:spPr>
        </p:pic>
        <p:pic>
          <p:nvPicPr>
            <p:cNvPr id="33" name="object 33"/>
            <p:cNvPicPr/>
            <p:nvPr/>
          </p:nvPicPr>
          <p:blipFill>
            <a:blip r:embed="rId29" cstate="print"/>
            <a:stretch>
              <a:fillRect/>
            </a:stretch>
          </p:blipFill>
          <p:spPr>
            <a:xfrm>
              <a:off x="2894369" y="8478710"/>
              <a:ext cx="100799" cy="100016"/>
            </a:xfrm>
            <a:prstGeom prst="rect">
              <a:avLst/>
            </a:prstGeom>
          </p:spPr>
        </p:pic>
        <p:pic>
          <p:nvPicPr>
            <p:cNvPr id="34" name="object 34"/>
            <p:cNvPicPr/>
            <p:nvPr/>
          </p:nvPicPr>
          <p:blipFill>
            <a:blip r:embed="rId30" cstate="print"/>
            <a:stretch>
              <a:fillRect/>
            </a:stretch>
          </p:blipFill>
          <p:spPr>
            <a:xfrm>
              <a:off x="2894369" y="7945196"/>
              <a:ext cx="100799" cy="99407"/>
            </a:xfrm>
            <a:prstGeom prst="rect">
              <a:avLst/>
            </a:prstGeom>
          </p:spPr>
        </p:pic>
        <p:pic>
          <p:nvPicPr>
            <p:cNvPr id="35" name="object 35"/>
            <p:cNvPicPr/>
            <p:nvPr/>
          </p:nvPicPr>
          <p:blipFill>
            <a:blip r:embed="rId31" cstate="print"/>
            <a:stretch>
              <a:fillRect/>
            </a:stretch>
          </p:blipFill>
          <p:spPr>
            <a:xfrm>
              <a:off x="2894369" y="7409522"/>
              <a:ext cx="100799" cy="100716"/>
            </a:xfrm>
            <a:prstGeom prst="rect">
              <a:avLst/>
            </a:prstGeom>
          </p:spPr>
        </p:pic>
        <p:pic>
          <p:nvPicPr>
            <p:cNvPr id="36" name="object 36"/>
            <p:cNvPicPr/>
            <p:nvPr/>
          </p:nvPicPr>
          <p:blipFill>
            <a:blip r:embed="rId32" cstate="print"/>
            <a:stretch>
              <a:fillRect/>
            </a:stretch>
          </p:blipFill>
          <p:spPr>
            <a:xfrm>
              <a:off x="15281274" y="2244191"/>
              <a:ext cx="100076" cy="101523"/>
            </a:xfrm>
            <a:prstGeom prst="rect">
              <a:avLst/>
            </a:prstGeom>
          </p:spPr>
        </p:pic>
        <p:pic>
          <p:nvPicPr>
            <p:cNvPr id="37" name="object 37"/>
            <p:cNvPicPr/>
            <p:nvPr/>
          </p:nvPicPr>
          <p:blipFill>
            <a:blip r:embed="rId33" cstate="print"/>
            <a:stretch>
              <a:fillRect/>
            </a:stretch>
          </p:blipFill>
          <p:spPr>
            <a:xfrm>
              <a:off x="15279114" y="1710677"/>
              <a:ext cx="104394" cy="100799"/>
            </a:xfrm>
            <a:prstGeom prst="rect">
              <a:avLst/>
            </a:prstGeom>
          </p:spPr>
        </p:pic>
        <p:pic>
          <p:nvPicPr>
            <p:cNvPr id="38" name="object 38"/>
            <p:cNvPicPr/>
            <p:nvPr/>
          </p:nvPicPr>
          <p:blipFill>
            <a:blip r:embed="rId34" cstate="print"/>
            <a:stretch>
              <a:fillRect/>
            </a:stretch>
          </p:blipFill>
          <p:spPr>
            <a:xfrm>
              <a:off x="15279114" y="1176439"/>
              <a:ext cx="104394" cy="100799"/>
            </a:xfrm>
            <a:prstGeom prst="rect">
              <a:avLst/>
            </a:prstGeom>
          </p:spPr>
        </p:pic>
        <p:pic>
          <p:nvPicPr>
            <p:cNvPr id="39" name="object 39"/>
            <p:cNvPicPr/>
            <p:nvPr/>
          </p:nvPicPr>
          <p:blipFill>
            <a:blip r:embed="rId35" cstate="print"/>
            <a:stretch>
              <a:fillRect/>
            </a:stretch>
          </p:blipFill>
          <p:spPr>
            <a:xfrm>
              <a:off x="15839947" y="2244191"/>
              <a:ext cx="100076" cy="100716"/>
            </a:xfrm>
            <a:prstGeom prst="rect">
              <a:avLst/>
            </a:prstGeom>
          </p:spPr>
        </p:pic>
        <p:pic>
          <p:nvPicPr>
            <p:cNvPr id="40" name="object 40"/>
            <p:cNvPicPr/>
            <p:nvPr/>
          </p:nvPicPr>
          <p:blipFill>
            <a:blip r:embed="rId36" cstate="print"/>
            <a:stretch>
              <a:fillRect/>
            </a:stretch>
          </p:blipFill>
          <p:spPr>
            <a:xfrm>
              <a:off x="15839947" y="1710677"/>
              <a:ext cx="100076" cy="100009"/>
            </a:xfrm>
            <a:prstGeom prst="rect">
              <a:avLst/>
            </a:prstGeom>
          </p:spPr>
        </p:pic>
        <p:pic>
          <p:nvPicPr>
            <p:cNvPr id="41" name="object 41"/>
            <p:cNvPicPr/>
            <p:nvPr/>
          </p:nvPicPr>
          <p:blipFill>
            <a:blip r:embed="rId37" cstate="print"/>
            <a:stretch>
              <a:fillRect/>
            </a:stretch>
          </p:blipFill>
          <p:spPr>
            <a:xfrm>
              <a:off x="15839947" y="1176439"/>
              <a:ext cx="100076" cy="99727"/>
            </a:xfrm>
            <a:prstGeom prst="rect">
              <a:avLst/>
            </a:prstGeom>
          </p:spPr>
        </p:pic>
        <p:pic>
          <p:nvPicPr>
            <p:cNvPr id="42" name="object 42"/>
            <p:cNvPicPr/>
            <p:nvPr/>
          </p:nvPicPr>
          <p:blipFill>
            <a:blip r:embed="rId38" cstate="print"/>
            <a:stretch>
              <a:fillRect/>
            </a:stretch>
          </p:blipFill>
          <p:spPr>
            <a:xfrm>
              <a:off x="16399382" y="1710677"/>
              <a:ext cx="100838" cy="100009"/>
            </a:xfrm>
            <a:prstGeom prst="rect">
              <a:avLst/>
            </a:prstGeom>
          </p:spPr>
        </p:pic>
        <p:pic>
          <p:nvPicPr>
            <p:cNvPr id="43" name="object 43"/>
            <p:cNvPicPr/>
            <p:nvPr/>
          </p:nvPicPr>
          <p:blipFill>
            <a:blip r:embed="rId39" cstate="print"/>
            <a:stretch>
              <a:fillRect/>
            </a:stretch>
          </p:blipFill>
          <p:spPr>
            <a:xfrm>
              <a:off x="16399382" y="2244191"/>
              <a:ext cx="100838" cy="100716"/>
            </a:xfrm>
            <a:prstGeom prst="rect">
              <a:avLst/>
            </a:prstGeom>
          </p:spPr>
        </p:pic>
        <p:pic>
          <p:nvPicPr>
            <p:cNvPr id="44" name="object 44"/>
            <p:cNvPicPr/>
            <p:nvPr/>
          </p:nvPicPr>
          <p:blipFill>
            <a:blip r:embed="rId40" cstate="print"/>
            <a:stretch>
              <a:fillRect/>
            </a:stretch>
          </p:blipFill>
          <p:spPr>
            <a:xfrm>
              <a:off x="16399382" y="1177150"/>
              <a:ext cx="100838" cy="99412"/>
            </a:xfrm>
            <a:prstGeom prst="rect">
              <a:avLst/>
            </a:prstGeom>
          </p:spPr>
        </p:pic>
        <p:pic>
          <p:nvPicPr>
            <p:cNvPr id="45" name="object 45"/>
            <p:cNvPicPr/>
            <p:nvPr/>
          </p:nvPicPr>
          <p:blipFill>
            <a:blip r:embed="rId41" cstate="print"/>
            <a:stretch>
              <a:fillRect/>
            </a:stretch>
          </p:blipFill>
          <p:spPr>
            <a:xfrm>
              <a:off x="16960976" y="2244191"/>
              <a:ext cx="100076" cy="100716"/>
            </a:xfrm>
            <a:prstGeom prst="rect">
              <a:avLst/>
            </a:prstGeom>
          </p:spPr>
        </p:pic>
        <p:pic>
          <p:nvPicPr>
            <p:cNvPr id="46" name="object 46"/>
            <p:cNvPicPr/>
            <p:nvPr/>
          </p:nvPicPr>
          <p:blipFill>
            <a:blip r:embed="rId42" cstate="print"/>
            <a:stretch>
              <a:fillRect/>
            </a:stretch>
          </p:blipFill>
          <p:spPr>
            <a:xfrm>
              <a:off x="16960976" y="1710677"/>
              <a:ext cx="100076" cy="100009"/>
            </a:xfrm>
            <a:prstGeom prst="rect">
              <a:avLst/>
            </a:prstGeom>
          </p:spPr>
        </p:pic>
        <p:pic>
          <p:nvPicPr>
            <p:cNvPr id="47" name="object 47"/>
            <p:cNvPicPr/>
            <p:nvPr/>
          </p:nvPicPr>
          <p:blipFill>
            <a:blip r:embed="rId43" cstate="print"/>
            <a:stretch>
              <a:fillRect/>
            </a:stretch>
          </p:blipFill>
          <p:spPr>
            <a:xfrm>
              <a:off x="16960976" y="1177150"/>
              <a:ext cx="100076" cy="99309"/>
            </a:xfrm>
            <a:prstGeom prst="rect">
              <a:avLst/>
            </a:prstGeom>
          </p:spPr>
        </p:pic>
        <p:pic>
          <p:nvPicPr>
            <p:cNvPr id="48" name="object 48"/>
            <p:cNvPicPr/>
            <p:nvPr/>
          </p:nvPicPr>
          <p:blipFill>
            <a:blip r:embed="rId44" cstate="print"/>
            <a:stretch>
              <a:fillRect/>
            </a:stretch>
          </p:blipFill>
          <p:spPr>
            <a:xfrm>
              <a:off x="17521173" y="2244191"/>
              <a:ext cx="100838" cy="100716"/>
            </a:xfrm>
            <a:prstGeom prst="rect">
              <a:avLst/>
            </a:prstGeom>
          </p:spPr>
        </p:pic>
        <p:pic>
          <p:nvPicPr>
            <p:cNvPr id="49" name="object 49"/>
            <p:cNvPicPr/>
            <p:nvPr/>
          </p:nvPicPr>
          <p:blipFill>
            <a:blip r:embed="rId45" cstate="print"/>
            <a:stretch>
              <a:fillRect/>
            </a:stretch>
          </p:blipFill>
          <p:spPr>
            <a:xfrm>
              <a:off x="17521173" y="1710677"/>
              <a:ext cx="100838" cy="100009"/>
            </a:xfrm>
            <a:prstGeom prst="rect">
              <a:avLst/>
            </a:prstGeom>
          </p:spPr>
        </p:pic>
        <p:pic>
          <p:nvPicPr>
            <p:cNvPr id="50" name="object 50"/>
            <p:cNvPicPr/>
            <p:nvPr/>
          </p:nvPicPr>
          <p:blipFill>
            <a:blip r:embed="rId46" cstate="print"/>
            <a:stretch>
              <a:fillRect/>
            </a:stretch>
          </p:blipFill>
          <p:spPr>
            <a:xfrm>
              <a:off x="17521173" y="1177150"/>
              <a:ext cx="100838" cy="99412"/>
            </a:xfrm>
            <a:prstGeom prst="rect">
              <a:avLst/>
            </a:prstGeom>
          </p:spPr>
        </p:pic>
      </p:grpSp>
      <p:sp>
        <p:nvSpPr>
          <p:cNvPr id="52" name="TextBox 51">
            <a:extLst>
              <a:ext uri="{FF2B5EF4-FFF2-40B4-BE49-F238E27FC236}">
                <a16:creationId xmlns:a16="http://schemas.microsoft.com/office/drawing/2014/main" id="{DDE94FF4-2C4E-112D-5BC5-21ACFA4690F7}"/>
              </a:ext>
            </a:extLst>
          </p:cNvPr>
          <p:cNvSpPr txBox="1"/>
          <p:nvPr/>
        </p:nvSpPr>
        <p:spPr>
          <a:xfrm>
            <a:off x="3925064" y="907846"/>
            <a:ext cx="6098344" cy="853247"/>
          </a:xfrm>
          <a:prstGeom prst="rect">
            <a:avLst/>
          </a:prstGeom>
          <a:noFill/>
        </p:spPr>
        <p:txBody>
          <a:bodyPr wrap="square">
            <a:spAutoFit/>
          </a:bodyPr>
          <a:lstStyle/>
          <a:p>
            <a:pPr marL="0" indent="0">
              <a:lnSpc>
                <a:spcPts val="5500"/>
              </a:lnSpc>
              <a:buNone/>
            </a:pPr>
            <a:r>
              <a:rPr lang="en-US" sz="6600" kern="0" spc="-89" dirty="0" err="1">
                <a:solidFill>
                  <a:srgbClr val="000000"/>
                </a:solidFill>
                <a:latin typeface="Source Serif Pro Semi Bold" pitchFamily="34" charset="0"/>
                <a:ea typeface="Source Serif Pro Semi Bold" pitchFamily="34" charset="-122"/>
                <a:cs typeface="Source Serif Pro Semi Bold" pitchFamily="34" charset="-120"/>
              </a:rPr>
              <a:t>Ευχ</a:t>
            </a:r>
            <a:r>
              <a:rPr lang="en-US" sz="6600" kern="0" spc="-89" dirty="0">
                <a:solidFill>
                  <a:srgbClr val="000000"/>
                </a:solidFill>
                <a:latin typeface="Source Serif Pro Semi Bold" pitchFamily="34" charset="0"/>
                <a:ea typeface="Source Serif Pro Semi Bold" pitchFamily="34" charset="-122"/>
                <a:cs typeface="Source Serif Pro Semi Bold" pitchFamily="34" charset="-120"/>
              </a:rPr>
              <a:t>αριστούμε!</a:t>
            </a:r>
            <a:endParaRPr lang="en-US" sz="6600" dirty="0"/>
          </a:p>
        </p:txBody>
      </p:sp>
      <p:sp>
        <p:nvSpPr>
          <p:cNvPr id="54" name="TextBox 53">
            <a:extLst>
              <a:ext uri="{FF2B5EF4-FFF2-40B4-BE49-F238E27FC236}">
                <a16:creationId xmlns:a16="http://schemas.microsoft.com/office/drawing/2014/main" id="{DA941473-902E-F9D5-9ABA-A79B57F58F1B}"/>
              </a:ext>
            </a:extLst>
          </p:cNvPr>
          <p:cNvSpPr txBox="1"/>
          <p:nvPr/>
        </p:nvSpPr>
        <p:spPr>
          <a:xfrm>
            <a:off x="2799095" y="2814090"/>
            <a:ext cx="8480766" cy="1220399"/>
          </a:xfrm>
          <a:prstGeom prst="rect">
            <a:avLst/>
          </a:prstGeom>
          <a:noFill/>
        </p:spPr>
        <p:txBody>
          <a:bodyPr wrap="square">
            <a:spAutoFit/>
          </a:bodyPr>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Σας ευχαριστούμε για την παρακολούθηση! </a:t>
            </a:r>
            <a:r>
              <a:rPr lang="en-US" sz="2000" kern="0" spc="-38" dirty="0" err="1">
                <a:solidFill>
                  <a:srgbClr val="272525"/>
                </a:solidFill>
                <a:latin typeface="Source Sans Pro" pitchFamily="34" charset="0"/>
                <a:ea typeface="Source Sans Pro" pitchFamily="34" charset="-122"/>
                <a:cs typeface="Source Sans Pro" pitchFamily="34" charset="-120"/>
              </a:rPr>
              <a:t>Ελ</a:t>
            </a:r>
            <a:r>
              <a:rPr lang="en-US" sz="2000" kern="0" spc="-38" dirty="0">
                <a:solidFill>
                  <a:srgbClr val="272525"/>
                </a:solidFill>
                <a:latin typeface="Source Sans Pro" pitchFamily="34" charset="0"/>
                <a:ea typeface="Source Sans Pro" pitchFamily="34" charset="-122"/>
                <a:cs typeface="Source Sans Pro" pitchFamily="34" charset="-120"/>
              </a:rPr>
              <a:t>πίζουμε ότι το ταξίδι μας στον κόσμο της μαύρης κορινθιακής σταφίδας σας ενέπνευσε και σας έδωσε μια βαθύτερη εκτίμηση για αυτό το εξαιρετικό γαστρονομικό προϊόν.</a:t>
            </a:r>
            <a:endParaRPr lang="en-US" sz="2000" dirty="0"/>
          </a:p>
        </p:txBody>
      </p:sp>
      <p:sp>
        <p:nvSpPr>
          <p:cNvPr id="57" name="object 10">
            <a:extLst>
              <a:ext uri="{FF2B5EF4-FFF2-40B4-BE49-F238E27FC236}">
                <a16:creationId xmlns:a16="http://schemas.microsoft.com/office/drawing/2014/main" id="{AFDD9DC2-6CA0-C069-98E6-6F49A0969433}"/>
              </a:ext>
            </a:extLst>
          </p:cNvPr>
          <p:cNvSpPr/>
          <p:nvPr/>
        </p:nvSpPr>
        <p:spPr>
          <a:xfrm>
            <a:off x="224402" y="6185101"/>
            <a:ext cx="1985478" cy="273335"/>
          </a:xfrm>
          <a:custGeom>
            <a:avLst/>
            <a:gdLst/>
            <a:ahLst/>
            <a:cxnLst/>
            <a:rect l="l" t="t" r="r" b="b"/>
            <a:pathLst>
              <a:path w="3646804" h="10287000">
                <a:moveTo>
                  <a:pt x="3646728" y="0"/>
                </a:moveTo>
                <a:lnTo>
                  <a:pt x="0" y="0"/>
                </a:lnTo>
                <a:lnTo>
                  <a:pt x="0" y="10286555"/>
                </a:lnTo>
                <a:lnTo>
                  <a:pt x="3646728" y="10286555"/>
                </a:lnTo>
                <a:lnTo>
                  <a:pt x="3646728" y="0"/>
                </a:lnTo>
                <a:close/>
              </a:path>
            </a:pathLst>
          </a:custGeom>
          <a:solidFill>
            <a:srgbClr val="FDF2EF"/>
          </a:solidFill>
        </p:spPr>
        <p:txBody>
          <a:bodyPr wrap="square" lIns="0" tIns="0" rIns="0" bIns="0" rtlCol="0"/>
          <a:lstStyle/>
          <a:p>
            <a:endParaRPr sz="1198"/>
          </a:p>
        </p:txBody>
      </p:sp>
      <p:sp>
        <p:nvSpPr>
          <p:cNvPr id="58" name="TextBox 57">
            <a:extLst>
              <a:ext uri="{FF2B5EF4-FFF2-40B4-BE49-F238E27FC236}">
                <a16:creationId xmlns:a16="http://schemas.microsoft.com/office/drawing/2014/main" id="{C1514C69-D326-5D93-F71B-0C17FF9FFB74}"/>
              </a:ext>
            </a:extLst>
          </p:cNvPr>
          <p:cNvSpPr txBox="1"/>
          <p:nvPr/>
        </p:nvSpPr>
        <p:spPr>
          <a:xfrm>
            <a:off x="2962275" y="4086288"/>
            <a:ext cx="8790653" cy="1569660"/>
          </a:xfrm>
          <a:prstGeom prst="rect">
            <a:avLst/>
          </a:prstGeom>
          <a:noFill/>
        </p:spPr>
        <p:txBody>
          <a:bodyPr wrap="square" rtlCol="0">
            <a:spAutoFit/>
          </a:bodyPr>
          <a:lstStyle/>
          <a:p>
            <a:r>
              <a:rPr lang="el-GR" sz="4800" b="1" dirty="0"/>
              <a:t>Οδυσσέας Αλέξιος Ιγγλέσης </a:t>
            </a:r>
          </a:p>
          <a:p>
            <a:r>
              <a:rPr lang="el-GR" sz="4800" b="1" i="0" dirty="0">
                <a:effectLst/>
              </a:rPr>
              <a:t>Ξενια Γαλλιακη</a:t>
            </a:r>
            <a:endParaRPr lang="en-US" sz="4800"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TotalTime>
  <Words>368</Words>
  <Application>Microsoft Office PowerPoint</Application>
  <PresentationFormat>Widescreen</PresentationFormat>
  <Paragraphs>32</Paragraphs>
  <Slides>8</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Aptos Display</vt:lpstr>
      <vt:lpstr>Arial</vt:lpstr>
      <vt:lpstr>Arial Black</vt:lpstr>
      <vt:lpstr>Microsoft Sans Serif</vt:lpstr>
      <vt:lpstr>Source Sans Pro</vt:lpstr>
      <vt:lpstr>Source Serif Pro Semi Bold</vt:lpstr>
      <vt:lpstr>Office Theme</vt:lpstr>
      <vt:lpstr>PowerPoint Presentation</vt:lpstr>
      <vt:lpstr>PowerPoint Presentation</vt:lpstr>
      <vt:lpstr>PowerPoint Presentation</vt:lpstr>
      <vt:lpstr>  Τεχνικές καλλιέργειας</vt:lpstr>
      <vt:lpstr>PowerPoint Presentation</vt:lpstr>
      <vt:lpstr>Τεχνικές στεγνώματος</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 igglesi</dc:creator>
  <cp:lastModifiedBy>maria igglesi</cp:lastModifiedBy>
  <cp:revision>2</cp:revision>
  <dcterms:created xsi:type="dcterms:W3CDTF">2024-10-15T17:04:14Z</dcterms:created>
  <dcterms:modified xsi:type="dcterms:W3CDTF">2024-10-15T18:03:50Z</dcterms:modified>
</cp:coreProperties>
</file>